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7"/>
  </p:notesMasterIdLst>
  <p:sldIdLst>
    <p:sldId id="256" r:id="rId2"/>
    <p:sldId id="264" r:id="rId3"/>
    <p:sldId id="310" r:id="rId4"/>
    <p:sldId id="311" r:id="rId5"/>
    <p:sldId id="312" r:id="rId6"/>
    <p:sldId id="313" r:id="rId7"/>
    <p:sldId id="314" r:id="rId8"/>
    <p:sldId id="272" r:id="rId9"/>
    <p:sldId id="315" r:id="rId10"/>
    <p:sldId id="316" r:id="rId11"/>
    <p:sldId id="317" r:id="rId12"/>
    <p:sldId id="318" r:id="rId13"/>
    <p:sldId id="319" r:id="rId14"/>
    <p:sldId id="320" r:id="rId15"/>
    <p:sldId id="279"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34" r:id="rId30"/>
    <p:sldId id="336" r:id="rId31"/>
    <p:sldId id="337" r:id="rId32"/>
    <p:sldId id="338" r:id="rId33"/>
    <p:sldId id="297" r:id="rId34"/>
    <p:sldId id="342" r:id="rId35"/>
    <p:sldId id="299" r:id="rId36"/>
    <p:sldId id="343" r:id="rId37"/>
    <p:sldId id="339" r:id="rId38"/>
    <p:sldId id="302" r:id="rId39"/>
    <p:sldId id="341" r:id="rId40"/>
    <p:sldId id="344" r:id="rId41"/>
    <p:sldId id="345" r:id="rId42"/>
    <p:sldId id="346" r:id="rId43"/>
    <p:sldId id="307" r:id="rId44"/>
    <p:sldId id="340" r:id="rId45"/>
    <p:sldId id="309"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34" autoAdjust="0"/>
    <p:restoredTop sz="94662" autoAdjust="0"/>
  </p:normalViewPr>
  <p:slideViewPr>
    <p:cSldViewPr snapToGrid="0" snapToObjects="1">
      <p:cViewPr>
        <p:scale>
          <a:sx n="72" d="100"/>
          <a:sy n="72" d="100"/>
        </p:scale>
        <p:origin x="-1230" y="16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714FD07-8095-4B75-8441-8C195CB59C21}" type="datetimeFigureOut">
              <a:rPr lang="en-MY" smtClean="0"/>
              <a:pPr/>
              <a:t>24/11/2016</a:t>
            </a:fld>
            <a:endParaRPr lang="en-MY"/>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MY"/>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A21D3B-8B70-4DAF-98F4-720EEEF87EE2}" type="slidenum">
              <a:rPr lang="en-MY" smtClean="0"/>
              <a:pPr/>
              <a:t>‹#›</a:t>
            </a:fld>
            <a:endParaRPr lang="en-MY"/>
          </a:p>
        </p:txBody>
      </p:sp>
    </p:spTree>
    <p:extLst>
      <p:ext uri="{BB962C8B-B14F-4D97-AF65-F5344CB8AC3E}">
        <p14:creationId xmlns:p14="http://schemas.microsoft.com/office/powerpoint/2010/main" val="413157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66F42F19-ABC0-4BAF-AB2A-6B9EFC010EB7}" type="datetime1">
              <a:rPr lang="en-US" smtClean="0"/>
              <a:pPr/>
              <a:t>11/24/2016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FF66E056-D5E1-5E4E-9EF8-A7477DF7226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7A935D-FACB-4A8B-9542-80EC5C578F99}" type="datetime1">
              <a:rPr lang="en-US" smtClean="0"/>
              <a:pPr/>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6E056-D5E1-5E4E-9EF8-A7477DF7226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C9203E-BCF7-481E-B4FD-1F4054B8F5FA}" type="datetime1">
              <a:rPr lang="en-US" smtClean="0"/>
              <a:pPr/>
              <a:t>11/24/2016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66E056-D5E1-5E4E-9EF8-A7477DF7226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063615F-F425-4B19-B308-076DCEB3D00E}" type="datetime1">
              <a:rPr lang="en-US" smtClean="0"/>
              <a:pPr/>
              <a:t>11/24/2016</a:t>
            </a:fld>
            <a:endParaRPr lang="en-US"/>
          </a:p>
        </p:txBody>
      </p:sp>
      <p:sp>
        <p:nvSpPr>
          <p:cNvPr id="9" name="Slide Number Placeholder 8"/>
          <p:cNvSpPr>
            <a:spLocks noGrp="1"/>
          </p:cNvSpPr>
          <p:nvPr>
            <p:ph type="sldNum" sz="quarter" idx="15"/>
          </p:nvPr>
        </p:nvSpPr>
        <p:spPr/>
        <p:txBody>
          <a:bodyPr rtlCol="0"/>
          <a:lstStyle/>
          <a:p>
            <a:fld id="{FF66E056-D5E1-5E4E-9EF8-A7477DF72268}"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EC15192B-07AD-46BA-85AE-FA0F73809B45}" type="datetime1">
              <a:rPr lang="en-US" smtClean="0"/>
              <a:pPr/>
              <a:t>11/24/2016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FF66E056-D5E1-5E4E-9EF8-A7477DF72268}"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B6CC0F1-1AE6-44BF-A490-50D6A0F7F131}" type="datetime1">
              <a:rPr lang="en-US" smtClean="0"/>
              <a:pPr/>
              <a:t>11/24/2016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66E056-D5E1-5E4E-9EF8-A7477DF72268}"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BFD7145E-DD52-434E-ABF3-710F6662ABE5}" type="datetime1">
              <a:rPr lang="en-US" smtClean="0"/>
              <a:pPr/>
              <a:t>11/24/2016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66E056-D5E1-5E4E-9EF8-A7477DF72268}"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C7A4928B-FFE6-4025-9571-7C024215613E}" type="datetime1">
              <a:rPr lang="en-US" smtClean="0"/>
              <a:pPr/>
              <a:t>11/24/2016</a:t>
            </a:fld>
            <a:endParaRPr lang="en-US"/>
          </a:p>
        </p:txBody>
      </p:sp>
      <p:sp>
        <p:nvSpPr>
          <p:cNvPr id="7" name="Slide Number Placeholder 6"/>
          <p:cNvSpPr>
            <a:spLocks noGrp="1"/>
          </p:cNvSpPr>
          <p:nvPr>
            <p:ph type="sldNum" sz="quarter" idx="11"/>
          </p:nvPr>
        </p:nvSpPr>
        <p:spPr/>
        <p:txBody>
          <a:bodyPr rtlCol="0"/>
          <a:lstStyle/>
          <a:p>
            <a:fld id="{FF66E056-D5E1-5E4E-9EF8-A7477DF72268}"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AE41B1-3B39-43A0-AB7F-D3C524DC56A2}" type="datetime1">
              <a:rPr lang="en-US" smtClean="0"/>
              <a:pPr/>
              <a:t>11/24/2016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66E056-D5E1-5E4E-9EF8-A7477DF7226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21B5F562-5EBB-45EF-8C27-F94059F7249D}" type="datetime1">
              <a:rPr lang="en-US" smtClean="0"/>
              <a:pPr/>
              <a:t>11/24/2016</a:t>
            </a:fld>
            <a:endParaRPr lang="en-US"/>
          </a:p>
        </p:txBody>
      </p:sp>
      <p:sp>
        <p:nvSpPr>
          <p:cNvPr id="22" name="Slide Number Placeholder 21"/>
          <p:cNvSpPr>
            <a:spLocks noGrp="1"/>
          </p:cNvSpPr>
          <p:nvPr>
            <p:ph type="sldNum" sz="quarter" idx="15"/>
          </p:nvPr>
        </p:nvSpPr>
        <p:spPr/>
        <p:txBody>
          <a:bodyPr rtlCol="0"/>
          <a:lstStyle/>
          <a:p>
            <a:fld id="{FF66E056-D5E1-5E4E-9EF8-A7477DF72268}"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39070D3D-6DA1-413E-A4CE-BF29CF0E67EE}" type="datetime1">
              <a:rPr lang="en-US" smtClean="0"/>
              <a:pPr/>
              <a:t>11/24/2016</a:t>
            </a:fld>
            <a:endParaRPr lang="en-US"/>
          </a:p>
        </p:txBody>
      </p:sp>
      <p:sp>
        <p:nvSpPr>
          <p:cNvPr id="18" name="Slide Number Placeholder 17"/>
          <p:cNvSpPr>
            <a:spLocks noGrp="1"/>
          </p:cNvSpPr>
          <p:nvPr>
            <p:ph type="sldNum" sz="quarter" idx="11"/>
          </p:nvPr>
        </p:nvSpPr>
        <p:spPr/>
        <p:txBody>
          <a:bodyPr rtlCol="0"/>
          <a:lstStyle/>
          <a:p>
            <a:fld id="{FF66E056-D5E1-5E4E-9EF8-A7477DF72268}"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9F220B0-BDC5-4C0E-AE38-155D6AE26292}" type="datetime1">
              <a:rPr lang="en-US" smtClean="0"/>
              <a:pPr/>
              <a:t>11/24/2016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F66E056-D5E1-5E4E-9EF8-A7477DF7226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www.discoverymedicine.com/Timothy-W-West/files/2013/10/discovery_medicine_no_88_timothy_w_west_figure_2.jpg" TargetMode="External"/><Relationship Id="rId1" Type="http://schemas.openxmlformats.org/officeDocument/2006/relationships/slideLayout" Target="../slideLayouts/slideLayout5.xml"/><Relationship Id="rId5" Type="http://schemas.openxmlformats.org/officeDocument/2006/relationships/image" Target="../media/image21.jpeg"/><Relationship Id="rId4" Type="http://schemas.openxmlformats.org/officeDocument/2006/relationships/hyperlink" Target="http://www.discoverymedicine.com/Timothy-W-West/files/2013/10/discovery_medicine_no_88_timothy_w_west_figure_1.jpg"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MY" sz="3200" dirty="0">
                <a:solidFill>
                  <a:schemeClr val="tx1"/>
                </a:solidFill>
              </a:rPr>
              <a:t>Epidemiology </a:t>
            </a:r>
            <a:r>
              <a:rPr lang="en-MY" sz="3200" dirty="0" smtClean="0">
                <a:solidFill>
                  <a:schemeClr val="tx1"/>
                </a:solidFill>
              </a:rPr>
              <a:t>&amp; </a:t>
            </a:r>
            <a:r>
              <a:rPr lang="en-MY" sz="3200" dirty="0">
                <a:solidFill>
                  <a:schemeClr val="tx1"/>
                </a:solidFill>
              </a:rPr>
              <a:t>Clinical features of </a:t>
            </a:r>
            <a:r>
              <a:rPr lang="en-MY" sz="3200" dirty="0" smtClean="0">
                <a:solidFill>
                  <a:schemeClr val="tx1"/>
                </a:solidFill>
              </a:rPr>
              <a:t>MS</a:t>
            </a:r>
            <a:endParaRPr lang="en-US" sz="3200" dirty="0">
              <a:solidFill>
                <a:schemeClr val="tx1"/>
              </a:solidFill>
            </a:endParaRPr>
          </a:p>
        </p:txBody>
      </p:sp>
      <p:sp>
        <p:nvSpPr>
          <p:cNvPr id="3" name="Subtitle 2"/>
          <p:cNvSpPr>
            <a:spLocks noGrp="1"/>
          </p:cNvSpPr>
          <p:nvPr>
            <p:ph type="subTitle" idx="1"/>
          </p:nvPr>
        </p:nvSpPr>
        <p:spPr>
          <a:xfrm>
            <a:off x="2286000" y="5003322"/>
            <a:ext cx="6172200" cy="1675774"/>
          </a:xfrm>
        </p:spPr>
        <p:txBody>
          <a:bodyPr>
            <a:normAutofit/>
          </a:bodyPr>
          <a:lstStyle/>
          <a:p>
            <a:r>
              <a:rPr lang="en-MY" sz="2000" dirty="0" smtClean="0">
                <a:solidFill>
                  <a:schemeClr val="tx1"/>
                </a:solidFill>
              </a:rPr>
              <a:t>by</a:t>
            </a:r>
          </a:p>
          <a:p>
            <a:r>
              <a:rPr lang="en-MY" sz="2000" dirty="0" err="1" smtClean="0">
                <a:solidFill>
                  <a:schemeClr val="tx1"/>
                </a:solidFill>
              </a:rPr>
              <a:t>Dr.</a:t>
            </a:r>
            <a:r>
              <a:rPr lang="en-MY" sz="2000" dirty="0" smtClean="0">
                <a:solidFill>
                  <a:schemeClr val="tx1"/>
                </a:solidFill>
              </a:rPr>
              <a:t> </a:t>
            </a:r>
            <a:r>
              <a:rPr lang="en-MY" sz="2000" dirty="0" err="1" smtClean="0">
                <a:solidFill>
                  <a:schemeClr val="tx1"/>
                </a:solidFill>
              </a:rPr>
              <a:t>Suhailah</a:t>
            </a:r>
            <a:r>
              <a:rPr lang="en-MY" sz="2000" dirty="0" smtClean="0">
                <a:solidFill>
                  <a:schemeClr val="tx1"/>
                </a:solidFill>
              </a:rPr>
              <a:t> </a:t>
            </a:r>
            <a:r>
              <a:rPr lang="en-MY" sz="2000" dirty="0">
                <a:solidFill>
                  <a:schemeClr val="tx1"/>
                </a:solidFill>
              </a:rPr>
              <a:t>Abdullah</a:t>
            </a:r>
          </a:p>
          <a:p>
            <a:r>
              <a:rPr lang="en-MY" sz="2000" dirty="0">
                <a:solidFill>
                  <a:schemeClr val="tx1"/>
                </a:solidFill>
              </a:rPr>
              <a:t>Consultant </a:t>
            </a:r>
            <a:r>
              <a:rPr lang="en-MY" sz="2000" dirty="0" smtClean="0">
                <a:solidFill>
                  <a:schemeClr val="tx1"/>
                </a:solidFill>
              </a:rPr>
              <a:t>Neurologist</a:t>
            </a:r>
            <a:endParaRPr lang="en-MY" sz="2000" dirty="0">
              <a:solidFill>
                <a:schemeClr val="tx1"/>
              </a:solidFill>
            </a:endParaRPr>
          </a:p>
          <a:p>
            <a:r>
              <a:rPr lang="en-MY" sz="2000" dirty="0">
                <a:solidFill>
                  <a:schemeClr val="tx1"/>
                </a:solidFill>
              </a:rPr>
              <a:t>University Malaya Medical </a:t>
            </a:r>
            <a:r>
              <a:rPr lang="en-MY" sz="2000" dirty="0" smtClean="0">
                <a:solidFill>
                  <a:schemeClr val="tx1"/>
                </a:solidFill>
              </a:rPr>
              <a:t>Centre</a:t>
            </a:r>
            <a:endParaRPr lang="en-MY" sz="2000" dirty="0">
              <a:solidFill>
                <a:schemeClr val="tx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5112" y="15952"/>
            <a:ext cx="2298389" cy="35364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FF66E056-D5E1-5E4E-9EF8-A7477DF72268}" type="slidenum">
              <a:rPr lang="en-US" smtClean="0"/>
              <a:pPr/>
              <a:t>1</a:t>
            </a:fld>
            <a:endParaRPr lang="en-US"/>
          </a:p>
        </p:txBody>
      </p:sp>
    </p:spTree>
    <p:extLst>
      <p:ext uri="{BB962C8B-B14F-4D97-AF65-F5344CB8AC3E}">
        <p14:creationId xmlns:p14="http://schemas.microsoft.com/office/powerpoint/2010/main" val="13680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02"/>
            <a:ext cx="7467600" cy="600005"/>
          </a:xfrm>
        </p:spPr>
        <p:txBody>
          <a:bodyPr>
            <a:normAutofit/>
          </a:bodyPr>
          <a:lstStyle/>
          <a:p>
            <a:r>
              <a:rPr lang="en-MY" sz="3200" b="1" dirty="0" smtClean="0">
                <a:solidFill>
                  <a:schemeClr val="tx1"/>
                </a:solidFill>
              </a:rPr>
              <a:t>Aetiology</a:t>
            </a:r>
            <a:endParaRPr lang="en-MY" sz="3200" b="1" dirty="0">
              <a:solidFill>
                <a:schemeClr val="tx1"/>
              </a:solidFill>
            </a:endParaRPr>
          </a:p>
        </p:txBody>
      </p:sp>
      <p:sp>
        <p:nvSpPr>
          <p:cNvPr id="3" name="Content Placeholder 2"/>
          <p:cNvSpPr>
            <a:spLocks noGrp="1"/>
          </p:cNvSpPr>
          <p:nvPr>
            <p:ph sz="quarter" idx="1"/>
          </p:nvPr>
        </p:nvSpPr>
        <p:spPr>
          <a:xfrm>
            <a:off x="457200" y="742124"/>
            <a:ext cx="7918174" cy="5950224"/>
          </a:xfrm>
        </p:spPr>
        <p:txBody>
          <a:bodyPr>
            <a:normAutofit fontScale="55000" lnSpcReduction="20000"/>
          </a:bodyPr>
          <a:lstStyle/>
          <a:p>
            <a:pPr>
              <a:lnSpc>
                <a:spcPct val="120000"/>
              </a:lnSpc>
            </a:pPr>
            <a:r>
              <a:rPr lang="en-US" sz="4200" dirty="0"/>
              <a:t>The </a:t>
            </a:r>
            <a:r>
              <a:rPr lang="en-US" sz="4200" dirty="0" err="1" smtClean="0"/>
              <a:t>aetiology</a:t>
            </a:r>
            <a:r>
              <a:rPr lang="en-US" sz="4200" dirty="0" smtClean="0"/>
              <a:t> </a:t>
            </a:r>
            <a:r>
              <a:rPr lang="en-US" sz="4200" dirty="0"/>
              <a:t>of MS is unknown. It likely to result from complex interactions between environmental </a:t>
            </a:r>
            <a:r>
              <a:rPr lang="en-US" sz="4200" dirty="0" smtClean="0"/>
              <a:t>&amp; </a:t>
            </a:r>
            <a:r>
              <a:rPr lang="en-US" sz="4200" dirty="0"/>
              <a:t>genetic </a:t>
            </a:r>
            <a:r>
              <a:rPr lang="en-US" sz="4200" dirty="0" smtClean="0"/>
              <a:t>factors.</a:t>
            </a:r>
            <a:endParaRPr lang="en-US" sz="4200" dirty="0"/>
          </a:p>
          <a:p>
            <a:pPr>
              <a:lnSpc>
                <a:spcPct val="120000"/>
              </a:lnSpc>
              <a:buFont typeface="Wingdings" pitchFamily="2" charset="2"/>
              <a:buChar char="v"/>
            </a:pPr>
            <a:r>
              <a:rPr lang="en-US" sz="4200" dirty="0" smtClean="0"/>
              <a:t>Genetics</a:t>
            </a:r>
            <a:r>
              <a:rPr lang="en-US" sz="4200" baseline="30000" dirty="0" smtClean="0"/>
              <a:t>1, 7. 8, 25</a:t>
            </a:r>
            <a:endParaRPr lang="en-US" sz="4200" baseline="30000" dirty="0"/>
          </a:p>
          <a:p>
            <a:pPr marL="542925" lvl="1" indent="-277813"/>
            <a:r>
              <a:rPr lang="en-US" sz="3300" dirty="0"/>
              <a:t>There is a familial recurrence rate of about 15%.</a:t>
            </a:r>
          </a:p>
          <a:p>
            <a:pPr marL="542925" lvl="1" indent="-277813"/>
            <a:r>
              <a:rPr lang="en-US" sz="3300" dirty="0"/>
              <a:t>The age-adjusted risk is higher for siblings (3%), parents (2</a:t>
            </a:r>
            <a:r>
              <a:rPr lang="en-US" sz="3300" dirty="0" smtClean="0"/>
              <a:t>%) &amp; </a:t>
            </a:r>
            <a:r>
              <a:rPr lang="en-US" sz="3300" dirty="0"/>
              <a:t>children (2%) than for second degree </a:t>
            </a:r>
            <a:r>
              <a:rPr lang="en-US" sz="3300" dirty="0" smtClean="0"/>
              <a:t>&amp; </a:t>
            </a:r>
            <a:r>
              <a:rPr lang="en-US" sz="3300" dirty="0"/>
              <a:t>third-degree relatives.</a:t>
            </a:r>
          </a:p>
          <a:p>
            <a:pPr marL="542925" lvl="1" indent="-277813"/>
            <a:r>
              <a:rPr lang="en-US" sz="3300" dirty="0"/>
              <a:t>The risk for half siblings is less than for full siblings.</a:t>
            </a:r>
          </a:p>
          <a:p>
            <a:pPr marL="542925" lvl="1" indent="-277813"/>
            <a:r>
              <a:rPr lang="en-US" sz="3300" dirty="0"/>
              <a:t>Recurrence is higher in the children of conjugal pairs with </a:t>
            </a:r>
            <a:r>
              <a:rPr lang="en-US" sz="3300" dirty="0" smtClean="0"/>
              <a:t>MS </a:t>
            </a:r>
            <a:r>
              <a:rPr lang="en-US" sz="3300" dirty="0"/>
              <a:t>(20%) than in the offspring of single affected (2%).</a:t>
            </a:r>
          </a:p>
          <a:p>
            <a:pPr marL="542925" lvl="1" indent="-277813">
              <a:lnSpc>
                <a:spcPct val="120000"/>
              </a:lnSpc>
            </a:pPr>
            <a:r>
              <a:rPr lang="en-US" sz="3300" dirty="0"/>
              <a:t>The strongest genetic risk factor for MS is the HLA-DRB1*1501 &amp;</a:t>
            </a:r>
            <a:r>
              <a:rPr lang="en-US" sz="3300" dirty="0" smtClean="0"/>
              <a:t> </a:t>
            </a:r>
            <a:r>
              <a:rPr lang="en-US" sz="3300" dirty="0"/>
              <a:t>HLA-DQB2*0602, located in the class II major histocompatibility (MHC) genomic region on chromosome 6.</a:t>
            </a:r>
          </a:p>
          <a:p>
            <a:pPr marL="542925" lvl="1" indent="-277813">
              <a:lnSpc>
                <a:spcPct val="120000"/>
              </a:lnSpc>
            </a:pPr>
            <a:r>
              <a:rPr lang="en-US" sz="3300" dirty="0"/>
              <a:t>The environment plays a major role, since MS concordance rates in genetically identical twins are only about 30</a:t>
            </a:r>
            <a:r>
              <a:rPr lang="en-US" sz="3300" dirty="0" smtClean="0"/>
              <a:t>% &amp; is </a:t>
            </a:r>
            <a:r>
              <a:rPr lang="en-US" sz="3300" dirty="0"/>
              <a:t>not significant in discordant monozygotic twins.</a:t>
            </a:r>
          </a:p>
          <a:p>
            <a:endParaRPr lang="en-MY" dirty="0" smtClean="0"/>
          </a:p>
          <a:p>
            <a:pPr marL="0" indent="0">
              <a:lnSpc>
                <a:spcPct val="120000"/>
              </a:lnSpc>
              <a:spcBef>
                <a:spcPts val="0"/>
              </a:spcBef>
              <a:buNone/>
            </a:pPr>
            <a:r>
              <a:rPr lang="en-MY" dirty="0"/>
              <a:t>     </a:t>
            </a:r>
            <a:r>
              <a:rPr lang="en-MY" dirty="0" smtClean="0"/>
              <a:t>   7. </a:t>
            </a:r>
            <a:r>
              <a:rPr lang="en-MY" dirty="0" err="1" smtClean="0"/>
              <a:t>Compston</a:t>
            </a:r>
            <a:r>
              <a:rPr lang="en-MY" dirty="0" smtClean="0"/>
              <a:t> </a:t>
            </a:r>
            <a:r>
              <a:rPr lang="en-MY" dirty="0"/>
              <a:t>A, </a:t>
            </a:r>
            <a:r>
              <a:rPr lang="en-MY" dirty="0" smtClean="0"/>
              <a:t>et </a:t>
            </a:r>
            <a:r>
              <a:rPr lang="en-MY" dirty="0"/>
              <a:t>al. </a:t>
            </a:r>
            <a:r>
              <a:rPr lang="en-MY" dirty="0" smtClean="0"/>
              <a:t>Philadelphia</a:t>
            </a:r>
            <a:r>
              <a:rPr lang="en-MY" dirty="0"/>
              <a:t>: Elsevier Inc.; </a:t>
            </a:r>
            <a:r>
              <a:rPr lang="en-MY" dirty="0" smtClean="0"/>
              <a:t>2006</a:t>
            </a:r>
            <a:endParaRPr lang="en-MY" dirty="0"/>
          </a:p>
          <a:p>
            <a:pPr marL="0" indent="0">
              <a:lnSpc>
                <a:spcPct val="120000"/>
              </a:lnSpc>
              <a:spcBef>
                <a:spcPts val="0"/>
              </a:spcBef>
              <a:buNone/>
            </a:pPr>
            <a:r>
              <a:rPr lang="en-MY" dirty="0" smtClean="0"/>
              <a:t>        8. </a:t>
            </a:r>
            <a:r>
              <a:rPr lang="en-MY" dirty="0" err="1" smtClean="0"/>
              <a:t>Ramagopalan</a:t>
            </a:r>
            <a:r>
              <a:rPr lang="en-MY" dirty="0" smtClean="0"/>
              <a:t> </a:t>
            </a:r>
            <a:r>
              <a:rPr lang="en-MY" dirty="0"/>
              <a:t>SV, </a:t>
            </a:r>
            <a:r>
              <a:rPr lang="en-MY" dirty="0" smtClean="0"/>
              <a:t>et </a:t>
            </a:r>
            <a:r>
              <a:rPr lang="en-MY" dirty="0"/>
              <a:t>al. </a:t>
            </a:r>
            <a:r>
              <a:rPr lang="en-MY" dirty="0" smtClean="0"/>
              <a:t>Lancet </a:t>
            </a:r>
            <a:r>
              <a:rPr lang="en-MY" dirty="0"/>
              <a:t>Neurol. 2010;9(7):</a:t>
            </a:r>
            <a:r>
              <a:rPr lang="en-MY" dirty="0" smtClean="0"/>
              <a:t>727-739</a:t>
            </a:r>
          </a:p>
          <a:p>
            <a:pPr marL="0" indent="0">
              <a:lnSpc>
                <a:spcPct val="120000"/>
              </a:lnSpc>
              <a:spcBef>
                <a:spcPts val="0"/>
              </a:spcBef>
              <a:buNone/>
            </a:pPr>
            <a:r>
              <a:rPr lang="en-MY" dirty="0"/>
              <a:t> </a:t>
            </a:r>
            <a:r>
              <a:rPr lang="en-MY" dirty="0" smtClean="0"/>
              <a:t>     25. </a:t>
            </a:r>
            <a:r>
              <a:rPr lang="fr-FR" dirty="0" err="1"/>
              <a:t>Compston</a:t>
            </a:r>
            <a:r>
              <a:rPr lang="fr-FR" dirty="0"/>
              <a:t> A, </a:t>
            </a:r>
            <a:r>
              <a:rPr lang="fr-FR" dirty="0" smtClean="0"/>
              <a:t>et al. Lancet</a:t>
            </a:r>
            <a:r>
              <a:rPr lang="fr-FR" dirty="0"/>
              <a:t>. 2002;359(9313):1221-1231. Erratum in: Lancet 2002 </a:t>
            </a:r>
            <a:r>
              <a:rPr lang="fr-FR" dirty="0" err="1"/>
              <a:t>Aug</a:t>
            </a:r>
            <a:r>
              <a:rPr lang="fr-FR" dirty="0"/>
              <a:t> </a:t>
            </a:r>
            <a:r>
              <a:rPr lang="fr-FR" dirty="0" smtClean="0"/>
              <a:t>  </a:t>
            </a:r>
          </a:p>
          <a:p>
            <a:pPr marL="0" indent="0">
              <a:lnSpc>
                <a:spcPct val="120000"/>
              </a:lnSpc>
              <a:spcBef>
                <a:spcPts val="0"/>
              </a:spcBef>
              <a:buNone/>
            </a:pPr>
            <a:r>
              <a:rPr lang="fr-FR" dirty="0"/>
              <a:t> </a:t>
            </a:r>
            <a:r>
              <a:rPr lang="fr-FR" dirty="0" smtClean="0"/>
              <a:t>           1224;1360(9333</a:t>
            </a:r>
            <a:r>
              <a:rPr lang="fr-FR" dirty="0"/>
              <a:t>):1648</a:t>
            </a:r>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10</a:t>
            </a:fld>
            <a:endParaRPr lang="en-US"/>
          </a:p>
        </p:txBody>
      </p:sp>
    </p:spTree>
    <p:extLst>
      <p:ext uri="{BB962C8B-B14F-4D97-AF65-F5344CB8AC3E}">
        <p14:creationId xmlns:p14="http://schemas.microsoft.com/office/powerpoint/2010/main" val="20642328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111"/>
            <a:ext cx="7467600" cy="613254"/>
          </a:xfrm>
        </p:spPr>
        <p:txBody>
          <a:bodyPr>
            <a:normAutofit/>
          </a:bodyPr>
          <a:lstStyle/>
          <a:p>
            <a:r>
              <a:rPr lang="en-MY" sz="3200" b="1" dirty="0" smtClean="0">
                <a:solidFill>
                  <a:schemeClr val="tx1"/>
                </a:solidFill>
              </a:rPr>
              <a:t>Aetiology</a:t>
            </a:r>
            <a:r>
              <a:rPr lang="en-MY" sz="2000" b="1" dirty="0" smtClean="0">
                <a:solidFill>
                  <a:schemeClr val="tx1"/>
                </a:solidFill>
              </a:rPr>
              <a:t>-2</a:t>
            </a:r>
            <a:endParaRPr lang="en-MY" sz="2000" b="1" dirty="0">
              <a:solidFill>
                <a:schemeClr val="tx1"/>
              </a:solidFill>
            </a:endParaRPr>
          </a:p>
        </p:txBody>
      </p:sp>
      <p:sp>
        <p:nvSpPr>
          <p:cNvPr id="3" name="Content Placeholder 2"/>
          <p:cNvSpPr>
            <a:spLocks noGrp="1"/>
          </p:cNvSpPr>
          <p:nvPr>
            <p:ph sz="quarter" idx="1"/>
          </p:nvPr>
        </p:nvSpPr>
        <p:spPr>
          <a:xfrm>
            <a:off x="457198" y="821633"/>
            <a:ext cx="7997689" cy="5950227"/>
          </a:xfrm>
        </p:spPr>
        <p:txBody>
          <a:bodyPr>
            <a:normAutofit fontScale="70000" lnSpcReduction="20000"/>
          </a:bodyPr>
          <a:lstStyle/>
          <a:p>
            <a:r>
              <a:rPr lang="en-MY" sz="3400" dirty="0" smtClean="0"/>
              <a:t>Ethnicity</a:t>
            </a:r>
            <a:r>
              <a:rPr lang="en-MY" sz="3400" baseline="30000" dirty="0" smtClean="0"/>
              <a:t>1</a:t>
            </a:r>
            <a:endParaRPr lang="en-MY" sz="3400" baseline="30000" dirty="0"/>
          </a:p>
          <a:p>
            <a:pPr marL="546100" lvl="1" indent="-188913"/>
            <a:r>
              <a:rPr lang="en-MY" sz="2900" dirty="0"/>
              <a:t>Certain races such as Caucasians from Scandinavia </a:t>
            </a:r>
            <a:r>
              <a:rPr lang="en-MY" sz="2900" dirty="0" smtClean="0"/>
              <a:t>&amp; </a:t>
            </a:r>
            <a:r>
              <a:rPr lang="en-MY" sz="2900" dirty="0"/>
              <a:t>Scotland are extremely susceptible to MS. </a:t>
            </a:r>
            <a:r>
              <a:rPr lang="en-MY" sz="2900" dirty="0" smtClean="0"/>
              <a:t>It </a:t>
            </a:r>
            <a:r>
              <a:rPr lang="en-MY" sz="2900" dirty="0"/>
              <a:t>is rare in the Mongolian race, Japanese, Chinese, American Indians, Eskimos, African </a:t>
            </a:r>
            <a:r>
              <a:rPr lang="en-MY" sz="2900" dirty="0" smtClean="0"/>
              <a:t>Blacks &amp; others</a:t>
            </a:r>
            <a:r>
              <a:rPr lang="en-MY" sz="2900" dirty="0"/>
              <a:t>.</a:t>
            </a:r>
          </a:p>
          <a:p>
            <a:r>
              <a:rPr lang="en-MY" sz="3400" dirty="0" smtClean="0"/>
              <a:t>Latitude</a:t>
            </a:r>
            <a:r>
              <a:rPr lang="en-MY" sz="3400" baseline="30000" dirty="0" smtClean="0"/>
              <a:t>8</a:t>
            </a:r>
            <a:endParaRPr lang="en-MY" sz="3400" baseline="30000" dirty="0"/>
          </a:p>
          <a:p>
            <a:pPr marL="542925" lvl="1" indent="-277813"/>
            <a:r>
              <a:rPr lang="en-MY" sz="2900" dirty="0"/>
              <a:t>MS frequency increases progressively with geographic latitude. However, there are pockets of high MS frequency such as Sardinia in the warm, southerly Mediterranean </a:t>
            </a:r>
            <a:r>
              <a:rPr lang="en-MY" sz="2900" dirty="0" smtClean="0"/>
              <a:t>region, </a:t>
            </a:r>
            <a:r>
              <a:rPr lang="en-MY" sz="2900" dirty="0"/>
              <a:t>while among Inuit people living in Canada's cold, far north, MS frequency is </a:t>
            </a:r>
            <a:r>
              <a:rPr lang="en-MY" sz="2900" dirty="0" smtClean="0"/>
              <a:t>low.</a:t>
            </a:r>
            <a:endParaRPr lang="en-MY" sz="2900" dirty="0"/>
          </a:p>
          <a:p>
            <a:r>
              <a:rPr lang="en-MY" sz="3400" dirty="0" smtClean="0"/>
              <a:t>Migration</a:t>
            </a:r>
            <a:r>
              <a:rPr lang="en-MY" sz="3400" baseline="30000" dirty="0" smtClean="0"/>
              <a:t>1</a:t>
            </a:r>
            <a:endParaRPr lang="en-MY" sz="3400" baseline="30000" dirty="0"/>
          </a:p>
          <a:p>
            <a:pPr marL="542925" lvl="1" indent="-277813"/>
            <a:r>
              <a:rPr lang="en-MY" sz="2900" dirty="0"/>
              <a:t>Migrants who move from a high risk area to a country with low risk of MS show a decrease in the rate of MS, while migrants moving in the opposite direction tend to retain the low risk of MS characteristic of their country of origin </a:t>
            </a:r>
          </a:p>
          <a:p>
            <a:pPr marL="542925" lvl="1" indent="-277813"/>
            <a:r>
              <a:rPr lang="en-MY" sz="2900" dirty="0"/>
              <a:t>People </a:t>
            </a:r>
            <a:r>
              <a:rPr lang="en-MY" sz="2900" dirty="0" smtClean="0"/>
              <a:t>&lt;15 </a:t>
            </a:r>
            <a:r>
              <a:rPr lang="en-MY" sz="2900" dirty="0"/>
              <a:t>years at the time of migration tend to adopt the MS risk of the country to which they migrate. Those older than 16 years have similar risk to their country of origin.</a:t>
            </a:r>
          </a:p>
          <a:p>
            <a:pPr marL="0" lvl="1" indent="0">
              <a:spcBef>
                <a:spcPts val="600"/>
              </a:spcBef>
              <a:buSzPct val="70000"/>
              <a:buNone/>
            </a:pPr>
            <a:r>
              <a:rPr lang="en-US" sz="2200" i="1" dirty="0" smtClean="0"/>
              <a:t>      </a:t>
            </a:r>
          </a:p>
          <a:p>
            <a:pPr marL="0" lvl="1" indent="0">
              <a:spcBef>
                <a:spcPts val="600"/>
              </a:spcBef>
              <a:buSzPct val="70000"/>
              <a:buNone/>
            </a:pPr>
            <a:r>
              <a:rPr lang="en-US" sz="2200" i="1" dirty="0"/>
              <a:t> </a:t>
            </a:r>
            <a:r>
              <a:rPr lang="en-US" sz="2200" i="1" dirty="0" smtClean="0"/>
              <a:t> </a:t>
            </a:r>
            <a:r>
              <a:rPr lang="en-US" sz="2200" i="1" dirty="0" smtClean="0"/>
              <a:t>   </a:t>
            </a:r>
            <a:r>
              <a:rPr lang="en-US" sz="2000" dirty="0" err="1" smtClean="0"/>
              <a:t>Ascherio</a:t>
            </a:r>
            <a:r>
              <a:rPr lang="en-US" sz="2000" dirty="0" smtClean="0"/>
              <a:t> A, et al. Ann </a:t>
            </a:r>
            <a:r>
              <a:rPr lang="en-US" sz="2000" dirty="0" err="1"/>
              <a:t>Neurol</a:t>
            </a:r>
            <a:r>
              <a:rPr lang="en-US" sz="2000" dirty="0"/>
              <a:t> </a:t>
            </a:r>
            <a:r>
              <a:rPr lang="en-US" sz="2000" dirty="0" smtClean="0"/>
              <a:t>2007;61:288-299</a:t>
            </a:r>
            <a:endParaRPr lang="en-US" sz="20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11</a:t>
            </a:fld>
            <a:endParaRPr lang="en-US"/>
          </a:p>
        </p:txBody>
      </p:sp>
    </p:spTree>
    <p:extLst>
      <p:ext uri="{BB962C8B-B14F-4D97-AF65-F5344CB8AC3E}">
        <p14:creationId xmlns:p14="http://schemas.microsoft.com/office/powerpoint/2010/main" val="3775432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8866"/>
            <a:ext cx="7467600" cy="613258"/>
          </a:xfrm>
        </p:spPr>
        <p:txBody>
          <a:bodyPr>
            <a:normAutofit/>
          </a:bodyPr>
          <a:lstStyle/>
          <a:p>
            <a:r>
              <a:rPr lang="en-MY" sz="3200" b="1" dirty="0" smtClean="0">
                <a:solidFill>
                  <a:schemeClr val="tx1"/>
                </a:solidFill>
              </a:rPr>
              <a:t>Aetiology</a:t>
            </a:r>
            <a:r>
              <a:rPr lang="en-MY" sz="2000" b="1" dirty="0" smtClean="0">
                <a:solidFill>
                  <a:schemeClr val="tx1"/>
                </a:solidFill>
              </a:rPr>
              <a:t>-3</a:t>
            </a:r>
            <a:endParaRPr lang="en-MY" sz="2000" b="1" dirty="0">
              <a:solidFill>
                <a:schemeClr val="tx1"/>
              </a:solidFill>
            </a:endParaRPr>
          </a:p>
        </p:txBody>
      </p:sp>
      <p:sp>
        <p:nvSpPr>
          <p:cNvPr id="3" name="Content Placeholder 2"/>
          <p:cNvSpPr>
            <a:spLocks noGrp="1"/>
          </p:cNvSpPr>
          <p:nvPr>
            <p:ph sz="quarter" idx="1"/>
          </p:nvPr>
        </p:nvSpPr>
        <p:spPr>
          <a:xfrm>
            <a:off x="457199" y="834889"/>
            <a:ext cx="7971183" cy="5897216"/>
          </a:xfrm>
        </p:spPr>
        <p:txBody>
          <a:bodyPr>
            <a:normAutofit fontScale="77500" lnSpcReduction="20000"/>
          </a:bodyPr>
          <a:lstStyle/>
          <a:p>
            <a:r>
              <a:rPr lang="en-MY" sz="3100" dirty="0"/>
              <a:t>Environmental factors</a:t>
            </a:r>
          </a:p>
          <a:p>
            <a:pPr marL="542925" lvl="1" indent="-277813"/>
            <a:r>
              <a:rPr lang="en-MY" sz="2600" dirty="0"/>
              <a:t>Sunlight </a:t>
            </a:r>
            <a:r>
              <a:rPr lang="en-MY" sz="2600" dirty="0" smtClean="0"/>
              <a:t>&amp; </a:t>
            </a:r>
            <a:r>
              <a:rPr lang="en-MY" sz="2600" dirty="0"/>
              <a:t>ultraviolet radiation</a:t>
            </a:r>
          </a:p>
          <a:p>
            <a:pPr lvl="2" indent="-371475"/>
            <a:r>
              <a:rPr lang="en-MY" sz="2300" dirty="0"/>
              <a:t>Higher exposure to sunlight </a:t>
            </a:r>
            <a:r>
              <a:rPr lang="en-MY" sz="2300" dirty="0" smtClean="0"/>
              <a:t>at </a:t>
            </a:r>
            <a:r>
              <a:rPr lang="en-MY" sz="2300" dirty="0"/>
              <a:t>aged 6 - 15 years is associated with a decreased risk of </a:t>
            </a:r>
            <a:r>
              <a:rPr lang="en-MY" sz="2300" dirty="0" smtClean="0"/>
              <a:t>MS.</a:t>
            </a:r>
            <a:r>
              <a:rPr lang="en-MY" sz="2300" baseline="30000" dirty="0" smtClean="0"/>
              <a:t>1</a:t>
            </a:r>
            <a:endParaRPr lang="en-MY" sz="2300" baseline="30000" dirty="0"/>
          </a:p>
          <a:p>
            <a:pPr lvl="2" indent="-371475"/>
            <a:r>
              <a:rPr lang="en-MY" sz="2300" dirty="0"/>
              <a:t>Ultraviolet radiation has significant negative correlation with MS prevalence in a Canadian </a:t>
            </a:r>
            <a:r>
              <a:rPr lang="en-MY" sz="2300" dirty="0" smtClean="0"/>
              <a:t>cohort.</a:t>
            </a:r>
            <a:r>
              <a:rPr lang="en-MY" sz="2300" baseline="30000" dirty="0" smtClean="0"/>
              <a:t>9</a:t>
            </a:r>
            <a:endParaRPr lang="en-MY" sz="2300" baseline="30000" dirty="0"/>
          </a:p>
          <a:p>
            <a:endParaRPr lang="en-MY" sz="1500" dirty="0"/>
          </a:p>
          <a:p>
            <a:pPr>
              <a:lnSpc>
                <a:spcPct val="120000"/>
              </a:lnSpc>
              <a:spcBef>
                <a:spcPts val="0"/>
              </a:spcBef>
            </a:pPr>
            <a:r>
              <a:rPr lang="en-MY" sz="3100" dirty="0"/>
              <a:t>Vitamin </a:t>
            </a:r>
            <a:r>
              <a:rPr lang="en-MY" sz="3100" dirty="0" smtClean="0"/>
              <a:t>D</a:t>
            </a:r>
            <a:r>
              <a:rPr lang="en-MY" sz="3100" baseline="30000" dirty="0" smtClean="0"/>
              <a:t>10</a:t>
            </a:r>
            <a:endParaRPr lang="en-MY" sz="3100" baseline="30000" dirty="0"/>
          </a:p>
          <a:p>
            <a:pPr marL="542925" lvl="1" indent="-277813"/>
            <a:r>
              <a:rPr lang="en-MY" sz="2600" dirty="0"/>
              <a:t>Intake of vitamin D is inversely associated with the risk of MS. Levels of 25 (OH) D ≥75 </a:t>
            </a:r>
            <a:r>
              <a:rPr lang="en-MY" sz="2600" dirty="0" err="1"/>
              <a:t>nmol</a:t>
            </a:r>
            <a:r>
              <a:rPr lang="en-MY" sz="2600" dirty="0"/>
              <a:t>/ L is associated with a decreased risk (OR=0.39, 95% CI 0.16 to 0.98).</a:t>
            </a:r>
          </a:p>
          <a:p>
            <a:pPr marL="542925" lvl="1" indent="-277813"/>
            <a:r>
              <a:rPr lang="en-MY" sz="2600" dirty="0"/>
              <a:t>This </a:t>
            </a:r>
            <a:r>
              <a:rPr lang="en-MY" sz="2600" dirty="0" smtClean="0"/>
              <a:t>is </a:t>
            </a:r>
            <a:r>
              <a:rPr lang="en-MY" sz="2600" dirty="0"/>
              <a:t>supported by a </a:t>
            </a:r>
            <a:r>
              <a:rPr lang="en-MY" sz="2600" dirty="0" smtClean="0"/>
              <a:t>RCT </a:t>
            </a:r>
            <a:r>
              <a:rPr lang="en-MY" sz="2600" dirty="0"/>
              <a:t>with vitamin D3 as an add on to IFNβ-1b in </a:t>
            </a:r>
            <a:r>
              <a:rPr lang="en-MY" sz="2600" dirty="0" smtClean="0"/>
              <a:t>pts </a:t>
            </a:r>
            <a:r>
              <a:rPr lang="en-MY" sz="2600" dirty="0"/>
              <a:t>with RRMS, </a:t>
            </a:r>
            <a:r>
              <a:rPr lang="en-MY" sz="2600" dirty="0" smtClean="0"/>
              <a:t>indicated </a:t>
            </a:r>
            <a:r>
              <a:rPr lang="en-MY" sz="2600" dirty="0"/>
              <a:t>that the vitamin reduced MRI disease activity.</a:t>
            </a:r>
          </a:p>
          <a:p>
            <a:pPr marL="542925" lvl="1" indent="-277813"/>
            <a:r>
              <a:rPr lang="en-MY" sz="2600" dirty="0"/>
              <a:t>Though its mechanism of action is unclear, recent discovery of the CYP27B1 gene that encodes the vitamin D3 </a:t>
            </a:r>
            <a:r>
              <a:rPr lang="en-MY" sz="2600" dirty="0" smtClean="0"/>
              <a:t>metabolising </a:t>
            </a:r>
            <a:r>
              <a:rPr lang="en-MY" sz="2600" dirty="0"/>
              <a:t>enzyme 5-hydroxyvitamin D3 1-α-hydroxylase, is associated with development of MS.</a:t>
            </a:r>
          </a:p>
          <a:p>
            <a:endParaRPr lang="en-MY" dirty="0" smtClean="0"/>
          </a:p>
          <a:p>
            <a:pPr marL="0" indent="0">
              <a:lnSpc>
                <a:spcPct val="120000"/>
              </a:lnSpc>
              <a:spcBef>
                <a:spcPts val="0"/>
              </a:spcBef>
              <a:buNone/>
            </a:pPr>
            <a:r>
              <a:rPr lang="en-MY" sz="1800" dirty="0" smtClean="0"/>
              <a:t>   </a:t>
            </a:r>
            <a:r>
              <a:rPr lang="en-MY" sz="1800" dirty="0" smtClean="0"/>
              <a:t>    </a:t>
            </a:r>
            <a:r>
              <a:rPr lang="en-MY" sz="1800" dirty="0" smtClean="0"/>
              <a:t>9. </a:t>
            </a:r>
            <a:r>
              <a:rPr lang="en-MY" sz="1800" dirty="0" err="1" smtClean="0"/>
              <a:t>Sloka</a:t>
            </a:r>
            <a:r>
              <a:rPr lang="en-MY" sz="1800" dirty="0" smtClean="0"/>
              <a:t> </a:t>
            </a:r>
            <a:r>
              <a:rPr lang="en-MY" sz="1800" dirty="0"/>
              <a:t>S, </a:t>
            </a:r>
            <a:r>
              <a:rPr lang="en-MY" sz="1800" dirty="0" smtClean="0"/>
              <a:t>et </a:t>
            </a:r>
            <a:r>
              <a:rPr lang="en-MY" sz="1800" dirty="0"/>
              <a:t>al. </a:t>
            </a:r>
            <a:r>
              <a:rPr lang="en-MY" sz="1800" dirty="0" smtClean="0"/>
              <a:t>Can </a:t>
            </a:r>
            <a:r>
              <a:rPr lang="en-MY" sz="1800" dirty="0"/>
              <a:t>J </a:t>
            </a:r>
            <a:r>
              <a:rPr lang="en-MY" sz="1800" dirty="0" err="1"/>
              <a:t>Neurol</a:t>
            </a:r>
            <a:r>
              <a:rPr lang="en-MY" sz="1800" dirty="0"/>
              <a:t> Sci. 2011;38(1):</a:t>
            </a:r>
            <a:r>
              <a:rPr lang="en-MY" sz="1800" dirty="0" smtClean="0"/>
              <a:t>98-105</a:t>
            </a:r>
            <a:endParaRPr lang="en-MY" sz="1800" dirty="0"/>
          </a:p>
          <a:p>
            <a:pPr marL="0" indent="0">
              <a:lnSpc>
                <a:spcPct val="120000"/>
              </a:lnSpc>
              <a:spcBef>
                <a:spcPts val="0"/>
              </a:spcBef>
              <a:buNone/>
            </a:pPr>
            <a:r>
              <a:rPr lang="en-MY" sz="1800" dirty="0" smtClean="0"/>
              <a:t>   </a:t>
            </a:r>
            <a:r>
              <a:rPr lang="en-MY" sz="1800" dirty="0" smtClean="0"/>
              <a:t>  </a:t>
            </a:r>
            <a:r>
              <a:rPr lang="en-MY" sz="1800" dirty="0" smtClean="0"/>
              <a:t>10. </a:t>
            </a:r>
            <a:r>
              <a:rPr lang="en-MY" sz="1800" dirty="0" err="1" smtClean="0"/>
              <a:t>Salzer</a:t>
            </a:r>
            <a:r>
              <a:rPr lang="en-MY" sz="1800" dirty="0" smtClean="0"/>
              <a:t> </a:t>
            </a:r>
            <a:r>
              <a:rPr lang="en-MY" sz="1800" dirty="0"/>
              <a:t>J, </a:t>
            </a:r>
            <a:r>
              <a:rPr lang="en-MY" sz="1800" dirty="0" smtClean="0"/>
              <a:t>et al. Neurology</a:t>
            </a:r>
            <a:r>
              <a:rPr lang="en-MY" sz="1800" dirty="0"/>
              <a:t>. 2012;79(21):</a:t>
            </a:r>
            <a:r>
              <a:rPr lang="en-MY" sz="1800" dirty="0" smtClean="0"/>
              <a:t>2140-2145</a:t>
            </a:r>
          </a:p>
          <a:p>
            <a:pPr marL="0" indent="0">
              <a:lnSpc>
                <a:spcPct val="120000"/>
              </a:lnSpc>
              <a:spcBef>
                <a:spcPts val="0"/>
              </a:spcBef>
              <a:buNone/>
            </a:pPr>
            <a:r>
              <a:rPr lang="en-MY" sz="1800" dirty="0"/>
              <a:t>   </a:t>
            </a:r>
            <a:r>
              <a:rPr lang="en-MY" sz="1800" dirty="0" smtClean="0"/>
              <a:t>        </a:t>
            </a:r>
            <a:r>
              <a:rPr lang="en-MY" sz="1800" dirty="0" err="1" smtClean="0"/>
              <a:t>Soilu</a:t>
            </a:r>
            <a:r>
              <a:rPr lang="en-MY" sz="1800" dirty="0" smtClean="0"/>
              <a:t> HM. J </a:t>
            </a:r>
            <a:r>
              <a:rPr lang="en-MY" sz="1800" dirty="0" err="1"/>
              <a:t>Neurol</a:t>
            </a:r>
            <a:r>
              <a:rPr lang="en-MY" sz="1800" dirty="0"/>
              <a:t> </a:t>
            </a:r>
            <a:r>
              <a:rPr lang="en-MY" sz="1800" dirty="0" err="1"/>
              <a:t>Neurosurg</a:t>
            </a:r>
            <a:r>
              <a:rPr lang="en-MY" sz="1800" dirty="0"/>
              <a:t> Psychiatry, 2012; 83(5): 565-71</a:t>
            </a:r>
          </a:p>
        </p:txBody>
      </p:sp>
      <p:sp>
        <p:nvSpPr>
          <p:cNvPr id="4" name="Slide Number Placeholder 3"/>
          <p:cNvSpPr>
            <a:spLocks noGrp="1"/>
          </p:cNvSpPr>
          <p:nvPr>
            <p:ph type="sldNum" sz="quarter" idx="15"/>
          </p:nvPr>
        </p:nvSpPr>
        <p:spPr/>
        <p:txBody>
          <a:bodyPr/>
          <a:lstStyle/>
          <a:p>
            <a:fld id="{FF66E056-D5E1-5E4E-9EF8-A7477DF72268}" type="slidenum">
              <a:rPr lang="en-US" smtClean="0"/>
              <a:pPr/>
              <a:t>12</a:t>
            </a:fld>
            <a:endParaRPr lang="en-US"/>
          </a:p>
        </p:txBody>
      </p:sp>
    </p:spTree>
    <p:extLst>
      <p:ext uri="{BB962C8B-B14F-4D97-AF65-F5344CB8AC3E}">
        <p14:creationId xmlns:p14="http://schemas.microsoft.com/office/powerpoint/2010/main" val="14875854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Aetiology</a:t>
            </a:r>
            <a:r>
              <a:rPr lang="en-MY" sz="2000" b="1" dirty="0" smtClean="0">
                <a:solidFill>
                  <a:schemeClr val="tx1"/>
                </a:solidFill>
              </a:rPr>
              <a:t>-4</a:t>
            </a:r>
            <a:endParaRPr lang="en-MY" sz="2000" b="1" dirty="0">
              <a:solidFill>
                <a:schemeClr val="tx1"/>
              </a:solidFill>
            </a:endParaRPr>
          </a:p>
        </p:txBody>
      </p:sp>
      <p:sp>
        <p:nvSpPr>
          <p:cNvPr id="3" name="Content Placeholder 2"/>
          <p:cNvSpPr>
            <a:spLocks noGrp="1"/>
          </p:cNvSpPr>
          <p:nvPr>
            <p:ph sz="quarter" idx="1"/>
          </p:nvPr>
        </p:nvSpPr>
        <p:spPr>
          <a:xfrm>
            <a:off x="457200" y="1600199"/>
            <a:ext cx="7957930" cy="5065643"/>
          </a:xfrm>
        </p:spPr>
        <p:txBody>
          <a:bodyPr>
            <a:normAutofit lnSpcReduction="10000"/>
          </a:bodyPr>
          <a:lstStyle/>
          <a:p>
            <a:r>
              <a:rPr lang="en-MY" dirty="0" smtClean="0"/>
              <a:t>Infection</a:t>
            </a:r>
            <a:r>
              <a:rPr lang="en-MY" baseline="30000" dirty="0" smtClean="0"/>
              <a:t>11</a:t>
            </a:r>
            <a:endParaRPr lang="en-MY" baseline="30000" dirty="0"/>
          </a:p>
          <a:p>
            <a:pPr marL="542925" lvl="1" indent="-277813"/>
            <a:r>
              <a:rPr lang="en-MY" sz="2000" dirty="0"/>
              <a:t>MS risk is about 10 times greater among individuals </a:t>
            </a:r>
            <a:r>
              <a:rPr lang="en-MY" sz="2000" dirty="0" smtClean="0"/>
              <a:t>who have </a:t>
            </a:r>
            <a:r>
              <a:rPr lang="en-MY" sz="2000" dirty="0"/>
              <a:t>experienced an undiagnosed EBV infection in </a:t>
            </a:r>
            <a:r>
              <a:rPr lang="en-MY" sz="2000" dirty="0" smtClean="0"/>
              <a:t>childhood &amp; </a:t>
            </a:r>
            <a:r>
              <a:rPr lang="en-MY" sz="2000" dirty="0"/>
              <a:t>at least 20-fold greater among individuals who </a:t>
            </a:r>
            <a:r>
              <a:rPr lang="en-MY" sz="2000" dirty="0" smtClean="0"/>
              <a:t>have developed </a:t>
            </a:r>
            <a:r>
              <a:rPr lang="en-MY" sz="2000" dirty="0"/>
              <a:t>mononucleosis.</a:t>
            </a:r>
          </a:p>
          <a:p>
            <a:endParaRPr lang="en-MY" sz="2000" dirty="0"/>
          </a:p>
          <a:p>
            <a:r>
              <a:rPr lang="en-MY" dirty="0" smtClean="0"/>
              <a:t>Smoking</a:t>
            </a:r>
            <a:r>
              <a:rPr lang="en-MY" baseline="30000" dirty="0" smtClean="0"/>
              <a:t>12</a:t>
            </a:r>
            <a:endParaRPr lang="en-MY" baseline="30000" dirty="0"/>
          </a:p>
          <a:p>
            <a:pPr marL="450850" lvl="1" indent="-185738"/>
            <a:r>
              <a:rPr lang="en-MY" sz="2000" dirty="0" smtClean="0"/>
              <a:t>Also </a:t>
            </a:r>
            <a:r>
              <a:rPr lang="en-MY" sz="2000" dirty="0"/>
              <a:t>associated with an increase </a:t>
            </a:r>
            <a:r>
              <a:rPr lang="en-MY" sz="2000" dirty="0" smtClean="0"/>
              <a:t>risk </a:t>
            </a:r>
            <a:r>
              <a:rPr lang="en-MY" sz="2000" dirty="0"/>
              <a:t>of MS development by a factor of 1.5. In addition, patients that smoke increase the potential for rapid MS development.</a:t>
            </a:r>
          </a:p>
          <a:p>
            <a:endParaRPr lang="en-MY" sz="2000" dirty="0" smtClean="0"/>
          </a:p>
          <a:p>
            <a:endParaRPr lang="en-MY" sz="2000" dirty="0" smtClean="0"/>
          </a:p>
          <a:p>
            <a:pPr marL="0" indent="0">
              <a:lnSpc>
                <a:spcPct val="110000"/>
              </a:lnSpc>
              <a:spcBef>
                <a:spcPts val="0"/>
              </a:spcBef>
              <a:buNone/>
            </a:pPr>
            <a:r>
              <a:rPr lang="en-MY" sz="1400" dirty="0" smtClean="0"/>
              <a:t>    </a:t>
            </a:r>
            <a:r>
              <a:rPr lang="en-MY" sz="1400" dirty="0" smtClean="0"/>
              <a:t> </a:t>
            </a:r>
            <a:r>
              <a:rPr lang="en-MY" sz="1400" dirty="0" smtClean="0"/>
              <a:t>11. Thacker </a:t>
            </a:r>
            <a:r>
              <a:rPr lang="en-MY" sz="1400" dirty="0"/>
              <a:t>EL, </a:t>
            </a:r>
            <a:r>
              <a:rPr lang="en-MY" sz="1400" dirty="0" smtClean="0"/>
              <a:t>et al. Ann </a:t>
            </a:r>
            <a:r>
              <a:rPr lang="en-MY" sz="1400" dirty="0"/>
              <a:t>Neurol. 2006;59(3):</a:t>
            </a:r>
            <a:r>
              <a:rPr lang="en-MY" sz="1400" dirty="0" smtClean="0"/>
              <a:t>499-503</a:t>
            </a:r>
            <a:endParaRPr lang="en-MY" sz="1400" dirty="0"/>
          </a:p>
          <a:p>
            <a:pPr marL="0" indent="0">
              <a:lnSpc>
                <a:spcPct val="110000"/>
              </a:lnSpc>
              <a:spcBef>
                <a:spcPts val="0"/>
              </a:spcBef>
              <a:buNone/>
            </a:pPr>
            <a:r>
              <a:rPr lang="en-MY" sz="1400" dirty="0" smtClean="0"/>
              <a:t>    </a:t>
            </a:r>
            <a:r>
              <a:rPr lang="en-MY" sz="1400" dirty="0" smtClean="0"/>
              <a:t> </a:t>
            </a:r>
            <a:r>
              <a:rPr lang="en-MY" sz="1400" dirty="0" smtClean="0"/>
              <a:t>12. Hawkes </a:t>
            </a:r>
            <a:r>
              <a:rPr lang="en-MY" sz="1400" dirty="0"/>
              <a:t>CH. </a:t>
            </a:r>
            <a:r>
              <a:rPr lang="en-MY" sz="1400" dirty="0" err="1" smtClean="0"/>
              <a:t>Mult</a:t>
            </a:r>
            <a:r>
              <a:rPr lang="en-MY" sz="1400" dirty="0" smtClean="0"/>
              <a:t> </a:t>
            </a:r>
            <a:r>
              <a:rPr lang="en-MY" sz="1400" dirty="0" err="1"/>
              <a:t>Scler</a:t>
            </a:r>
            <a:r>
              <a:rPr lang="en-MY" sz="1400" dirty="0"/>
              <a:t>. 2007;13(5):610-615</a:t>
            </a:r>
          </a:p>
          <a:p>
            <a:pPr marL="0" indent="0">
              <a:lnSpc>
                <a:spcPct val="110000"/>
              </a:lnSpc>
              <a:spcBef>
                <a:spcPts val="0"/>
              </a:spcBef>
              <a:buNone/>
            </a:pPr>
            <a:r>
              <a:rPr lang="en-US" sz="1400" dirty="0" smtClean="0"/>
              <a:t>     </a:t>
            </a:r>
            <a:r>
              <a:rPr lang="en-US" sz="1400" dirty="0" smtClean="0"/>
              <a:t>      </a:t>
            </a:r>
            <a:r>
              <a:rPr lang="en-US" sz="1400" dirty="0" err="1" smtClean="0"/>
              <a:t>Ascherio</a:t>
            </a:r>
            <a:r>
              <a:rPr lang="en-US" sz="1400" dirty="0" smtClean="0"/>
              <a:t> </a:t>
            </a:r>
            <a:r>
              <a:rPr lang="en-US" sz="1400" dirty="0"/>
              <a:t>A, et al. Ann </a:t>
            </a:r>
            <a:r>
              <a:rPr lang="en-US" sz="1400" dirty="0" err="1"/>
              <a:t>Neurol</a:t>
            </a:r>
            <a:r>
              <a:rPr lang="en-US" sz="1400" dirty="0"/>
              <a:t> </a:t>
            </a:r>
            <a:r>
              <a:rPr lang="en-US" sz="1400" dirty="0" smtClean="0"/>
              <a:t>2007;61:288-299</a:t>
            </a:r>
          </a:p>
          <a:p>
            <a:pPr marL="0" indent="0">
              <a:lnSpc>
                <a:spcPct val="110000"/>
              </a:lnSpc>
              <a:spcBef>
                <a:spcPts val="0"/>
              </a:spcBef>
              <a:buNone/>
            </a:pPr>
            <a:r>
              <a:rPr lang="en-US" sz="1400" dirty="0"/>
              <a:t> </a:t>
            </a:r>
            <a:r>
              <a:rPr lang="en-US" sz="1400" dirty="0" smtClean="0"/>
              <a:t>    </a:t>
            </a:r>
            <a:r>
              <a:rPr lang="en-US" sz="1400" dirty="0" smtClean="0"/>
              <a:t>      </a:t>
            </a:r>
            <a:r>
              <a:rPr lang="en-MY" sz="1400" dirty="0" err="1"/>
              <a:t>Wingerchuk</a:t>
            </a:r>
            <a:r>
              <a:rPr lang="en-MY" sz="1400" dirty="0"/>
              <a:t> DM. </a:t>
            </a:r>
            <a:r>
              <a:rPr lang="en-MY" sz="1400" dirty="0" err="1" smtClean="0"/>
              <a:t>Ther</a:t>
            </a:r>
            <a:r>
              <a:rPr lang="en-MY" sz="1400" dirty="0" smtClean="0"/>
              <a:t> </a:t>
            </a:r>
            <a:r>
              <a:rPr lang="en-MY" sz="1400" dirty="0" err="1"/>
              <a:t>Adv</a:t>
            </a:r>
            <a:r>
              <a:rPr lang="en-MY" sz="1400" dirty="0"/>
              <a:t> </a:t>
            </a:r>
            <a:r>
              <a:rPr lang="en-MY" sz="1400" dirty="0" err="1"/>
              <a:t>Neurol</a:t>
            </a:r>
            <a:r>
              <a:rPr lang="en-MY" sz="1400" dirty="0"/>
              <a:t> </a:t>
            </a:r>
            <a:r>
              <a:rPr lang="en-MY" sz="1400" dirty="0" err="1"/>
              <a:t>Disord</a:t>
            </a:r>
            <a:r>
              <a:rPr lang="en-MY" sz="1400" dirty="0"/>
              <a:t>, 2012; 5: 13-22</a:t>
            </a:r>
          </a:p>
        </p:txBody>
      </p:sp>
      <p:sp>
        <p:nvSpPr>
          <p:cNvPr id="4" name="Slide Number Placeholder 3"/>
          <p:cNvSpPr>
            <a:spLocks noGrp="1"/>
          </p:cNvSpPr>
          <p:nvPr>
            <p:ph type="sldNum" sz="quarter" idx="15"/>
          </p:nvPr>
        </p:nvSpPr>
        <p:spPr/>
        <p:txBody>
          <a:bodyPr/>
          <a:lstStyle/>
          <a:p>
            <a:fld id="{FF66E056-D5E1-5E4E-9EF8-A7477DF72268}" type="slidenum">
              <a:rPr lang="en-US" smtClean="0"/>
              <a:pPr/>
              <a:t>13</a:t>
            </a:fld>
            <a:endParaRPr lang="en-US"/>
          </a:p>
        </p:txBody>
      </p:sp>
    </p:spTree>
    <p:extLst>
      <p:ext uri="{BB962C8B-B14F-4D97-AF65-F5344CB8AC3E}">
        <p14:creationId xmlns:p14="http://schemas.microsoft.com/office/powerpoint/2010/main" val="36270545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36102"/>
            <a:ext cx="7467600" cy="719275"/>
          </a:xfrm>
        </p:spPr>
        <p:txBody>
          <a:bodyPr>
            <a:normAutofit/>
          </a:bodyPr>
          <a:lstStyle/>
          <a:p>
            <a:r>
              <a:rPr lang="en-MY" sz="3200" b="1" dirty="0" smtClean="0">
                <a:solidFill>
                  <a:schemeClr val="tx1"/>
                </a:solidFill>
              </a:rPr>
              <a:t>Immunology</a:t>
            </a:r>
            <a:endParaRPr lang="en-MY" sz="3200" b="1" dirty="0">
              <a:solidFill>
                <a:schemeClr val="tx1"/>
              </a:solidFill>
            </a:endParaRPr>
          </a:p>
        </p:txBody>
      </p:sp>
      <p:sp>
        <p:nvSpPr>
          <p:cNvPr id="5" name="Content Placeholder 4"/>
          <p:cNvSpPr>
            <a:spLocks noGrp="1"/>
          </p:cNvSpPr>
          <p:nvPr>
            <p:ph sz="quarter" idx="1"/>
          </p:nvPr>
        </p:nvSpPr>
        <p:spPr>
          <a:xfrm>
            <a:off x="457200" y="805080"/>
            <a:ext cx="7904922" cy="2083895"/>
          </a:xfrm>
        </p:spPr>
        <p:txBody>
          <a:bodyPr/>
          <a:lstStyle/>
          <a:p>
            <a:r>
              <a:rPr lang="en-US" sz="2000" dirty="0"/>
              <a:t>Peripheral activation, cellular migration</a:t>
            </a:r>
            <a:br>
              <a:rPr lang="en-US" sz="2000" dirty="0"/>
            </a:br>
            <a:r>
              <a:rPr lang="en-US" sz="2000" dirty="0" smtClean="0"/>
              <a:t>&amp; </a:t>
            </a:r>
            <a:r>
              <a:rPr lang="en-US" sz="2000" dirty="0"/>
              <a:t>inflammatory mechanisms in the brain triggered by complex interplay of genetics </a:t>
            </a:r>
            <a:r>
              <a:rPr lang="en-US" sz="2000" dirty="0" smtClean="0"/>
              <a:t>&amp; </a:t>
            </a:r>
            <a:r>
              <a:rPr lang="en-US" sz="2000" dirty="0"/>
              <a:t>environmental factors. </a:t>
            </a:r>
            <a:br>
              <a:rPr lang="en-US" sz="2000" dirty="0"/>
            </a:br>
            <a:r>
              <a:rPr lang="en-US" sz="1800" dirty="0"/>
              <a:t>APC = antigen-presenting cell, BBB = blood–brain barrier, C = complement, GA = </a:t>
            </a:r>
            <a:r>
              <a:rPr lang="en-US" sz="1800" dirty="0" err="1" smtClean="0"/>
              <a:t>glatiramer</a:t>
            </a:r>
            <a:r>
              <a:rPr lang="en-US" sz="1800" dirty="0" smtClean="0"/>
              <a:t> acetate</a:t>
            </a:r>
            <a:r>
              <a:rPr lang="en-US" sz="1800" dirty="0"/>
              <a:t>, MF = macrophage, </a:t>
            </a:r>
            <a:r>
              <a:rPr lang="en-US" sz="1800" dirty="0" err="1"/>
              <a:t>Treg</a:t>
            </a:r>
            <a:r>
              <a:rPr lang="en-US" sz="1800" dirty="0"/>
              <a:t> = regulatory T cells.</a:t>
            </a:r>
            <a:endParaRPr lang="en-MY" sz="1800" dirty="0"/>
          </a:p>
        </p:txBody>
      </p:sp>
      <p:sp>
        <p:nvSpPr>
          <p:cNvPr id="3" name="Slide Number Placeholder 2"/>
          <p:cNvSpPr>
            <a:spLocks noGrp="1"/>
          </p:cNvSpPr>
          <p:nvPr>
            <p:ph type="sldNum" sz="quarter" idx="15"/>
          </p:nvPr>
        </p:nvSpPr>
        <p:spPr/>
        <p:txBody>
          <a:bodyPr/>
          <a:lstStyle/>
          <a:p>
            <a:fld id="{FF66E056-D5E1-5E4E-9EF8-A7477DF72268}" type="slidenum">
              <a:rPr lang="en-US" smtClean="0"/>
              <a:pPr/>
              <a:t>14</a:t>
            </a:fld>
            <a:endParaRPr lang="en-US"/>
          </a:p>
        </p:txBody>
      </p:sp>
      <p:pic>
        <p:nvPicPr>
          <p:cNvPr id="6" name="Content Placeholder 3"/>
          <p:cNvPicPr>
            <a:picLocks/>
          </p:cNvPicPr>
          <p:nvPr/>
        </p:nvPicPr>
        <p:blipFill>
          <a:blip r:embed="rId2" cstate="print"/>
          <a:stretch>
            <a:fillRect/>
          </a:stretch>
        </p:blipFill>
        <p:spPr bwMode="auto">
          <a:xfrm>
            <a:off x="1143000" y="2676939"/>
            <a:ext cx="6636026" cy="3935895"/>
          </a:xfrm>
          <a:prstGeom prst="rect">
            <a:avLst/>
          </a:prstGeom>
          <a:noFill/>
          <a:ln w="9525">
            <a:noFill/>
            <a:miter lim="800000"/>
            <a:headEnd/>
            <a:tailEnd/>
          </a:ln>
        </p:spPr>
      </p:pic>
    </p:spTree>
    <p:extLst>
      <p:ext uri="{BB962C8B-B14F-4D97-AF65-F5344CB8AC3E}">
        <p14:creationId xmlns:p14="http://schemas.microsoft.com/office/powerpoint/2010/main" val="6472442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5858"/>
            <a:ext cx="8229600" cy="679520"/>
          </a:xfrm>
        </p:spPr>
        <p:txBody>
          <a:bodyPr>
            <a:normAutofit/>
          </a:bodyPr>
          <a:lstStyle/>
          <a:p>
            <a:r>
              <a:rPr lang="en-US" sz="3200" b="1" dirty="0" smtClean="0">
                <a:solidFill>
                  <a:schemeClr val="tx1"/>
                </a:solidFill>
              </a:rPr>
              <a:t>Histopathology</a:t>
            </a:r>
            <a:endParaRPr lang="en-US" sz="3200" b="1" dirty="0">
              <a:solidFill>
                <a:schemeClr val="tx1"/>
              </a:solidFill>
            </a:endParaRPr>
          </a:p>
        </p:txBody>
      </p:sp>
      <p:sp>
        <p:nvSpPr>
          <p:cNvPr id="3" name="Text Placeholder 2"/>
          <p:cNvSpPr>
            <a:spLocks noGrp="1"/>
          </p:cNvSpPr>
          <p:nvPr>
            <p:ph type="body" idx="1"/>
          </p:nvPr>
        </p:nvSpPr>
        <p:spPr>
          <a:xfrm>
            <a:off x="457200" y="848142"/>
            <a:ext cx="4040188" cy="2690188"/>
          </a:xfrm>
        </p:spPr>
        <p:txBody>
          <a:bodyPr>
            <a:noAutofit/>
          </a:bodyPr>
          <a:lstStyle/>
          <a:p>
            <a:r>
              <a:rPr lang="en-US" sz="1800" dirty="0" smtClean="0"/>
              <a:t>In H&amp;E stains, plaques appear pale compared to normal white matter. Active lesions are cellular because they contain inflammatory cells &amp; reactive astrocytes. This slide demonstrates </a:t>
            </a:r>
            <a:r>
              <a:rPr lang="en-US" sz="1800" dirty="0" smtClean="0">
                <a:solidFill>
                  <a:schemeClr val="bg1"/>
                </a:solidFill>
              </a:rPr>
              <a:t>perivascular lymphocytes in active MS lesion.</a:t>
            </a:r>
            <a:endParaRPr lang="en-US" sz="1800" dirty="0">
              <a:solidFill>
                <a:schemeClr val="bg1"/>
              </a:solidFill>
            </a:endParaRPr>
          </a:p>
        </p:txBody>
      </p:sp>
      <p:pic>
        <p:nvPicPr>
          <p:cNvPr id="7" name="Content Placeholder 6" descr="http://neuropathology-web.org/chapter6/images6/6-1l.jpg"/>
          <p:cNvPicPr>
            <a:picLocks noGrp="1"/>
          </p:cNvPicPr>
          <p:nvPr>
            <p:ph sz="half" idx="2"/>
          </p:nvPr>
        </p:nvPicPr>
        <p:blipFill>
          <a:blip r:embed="rId2" cstate="print"/>
          <a:stretch>
            <a:fillRect/>
          </a:stretch>
        </p:blipFill>
        <p:spPr bwMode="auto">
          <a:xfrm>
            <a:off x="457200" y="3660900"/>
            <a:ext cx="4040188" cy="2971800"/>
          </a:xfrm>
          <a:prstGeom prst="rect">
            <a:avLst/>
          </a:prstGeom>
          <a:noFill/>
          <a:ln w="9525">
            <a:noFill/>
            <a:miter lim="800000"/>
            <a:headEnd/>
            <a:tailEnd/>
          </a:ln>
        </p:spPr>
      </p:pic>
      <p:sp>
        <p:nvSpPr>
          <p:cNvPr id="5" name="Text Placeholder 4"/>
          <p:cNvSpPr>
            <a:spLocks noGrp="1"/>
          </p:cNvSpPr>
          <p:nvPr>
            <p:ph type="body" sz="quarter" idx="3"/>
          </p:nvPr>
        </p:nvSpPr>
        <p:spPr>
          <a:xfrm>
            <a:off x="4645025" y="1235765"/>
            <a:ext cx="4041775" cy="2302564"/>
          </a:xfrm>
        </p:spPr>
        <p:txBody>
          <a:bodyPr>
            <a:noAutofit/>
          </a:bodyPr>
          <a:lstStyle/>
          <a:p>
            <a:r>
              <a:rPr lang="en-US" sz="1800" dirty="0" smtClean="0"/>
              <a:t>Myelin stains show complete loss of myelin or pallor of myelin staining. The "normal appearing white matter" around MS plaques is not entirely normal but shows milder pathology. </a:t>
            </a:r>
            <a:endParaRPr lang="en-US" sz="1800" dirty="0"/>
          </a:p>
        </p:txBody>
      </p:sp>
      <p:pic>
        <p:nvPicPr>
          <p:cNvPr id="8" name="Content Placeholder 7" descr="http://neuropathology-web.org/chapter6/images6/6-MS.jpg"/>
          <p:cNvPicPr>
            <a:picLocks noGrp="1"/>
          </p:cNvPicPr>
          <p:nvPr>
            <p:ph sz="quarter" idx="4"/>
          </p:nvPr>
        </p:nvPicPr>
        <p:blipFill>
          <a:blip r:embed="rId3" cstate="print"/>
          <a:stretch>
            <a:fillRect/>
          </a:stretch>
        </p:blipFill>
        <p:spPr bwMode="auto">
          <a:xfrm>
            <a:off x="4645025" y="3657046"/>
            <a:ext cx="4041775" cy="2974746"/>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F66E056-D5E1-5E4E-9EF8-A7477DF72268}" type="slidenum">
              <a:rPr lang="en-US" smtClean="0"/>
              <a:pPr/>
              <a:t>15</a:t>
            </a:fld>
            <a:endParaRPr lang="en-US"/>
          </a:p>
        </p:txBody>
      </p:sp>
    </p:spTree>
    <p:extLst>
      <p:ext uri="{BB962C8B-B14F-4D97-AF65-F5344CB8AC3E}">
        <p14:creationId xmlns:p14="http://schemas.microsoft.com/office/powerpoint/2010/main" val="26064400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9111"/>
            <a:ext cx="7467600" cy="596690"/>
          </a:xfrm>
        </p:spPr>
        <p:txBody>
          <a:bodyPr>
            <a:normAutofit/>
          </a:bodyPr>
          <a:lstStyle/>
          <a:p>
            <a:r>
              <a:rPr lang="en-MY" sz="3200" b="1" dirty="0">
                <a:solidFill>
                  <a:schemeClr val="tx1"/>
                </a:solidFill>
              </a:rPr>
              <a:t>N</a:t>
            </a:r>
            <a:r>
              <a:rPr lang="en-MY" sz="3200" b="1" dirty="0" smtClean="0">
                <a:solidFill>
                  <a:schemeClr val="tx1"/>
                </a:solidFill>
              </a:rPr>
              <a:t>atural history</a:t>
            </a:r>
            <a:endParaRPr lang="en-MY" sz="3200" b="1" dirty="0">
              <a:solidFill>
                <a:schemeClr val="tx1"/>
              </a:solidFill>
            </a:endParaRPr>
          </a:p>
        </p:txBody>
      </p:sp>
      <p:sp>
        <p:nvSpPr>
          <p:cNvPr id="3" name="Content Placeholder 2"/>
          <p:cNvSpPr>
            <a:spLocks noGrp="1"/>
          </p:cNvSpPr>
          <p:nvPr>
            <p:ph sz="quarter" idx="1"/>
          </p:nvPr>
        </p:nvSpPr>
        <p:spPr>
          <a:xfrm>
            <a:off x="457200" y="5151737"/>
            <a:ext cx="7944678" cy="1620119"/>
          </a:xfrm>
        </p:spPr>
        <p:txBody>
          <a:bodyPr/>
          <a:lstStyle/>
          <a:p>
            <a:r>
              <a:rPr lang="en-MY" sz="1800" dirty="0" smtClean="0"/>
              <a:t>MRI </a:t>
            </a:r>
            <a:r>
              <a:rPr lang="en-MY" sz="1800" dirty="0"/>
              <a:t>scans demonstrate that inflammatory demyelination </a:t>
            </a:r>
            <a:r>
              <a:rPr lang="en-MY" sz="1800" dirty="0" smtClean="0"/>
              <a:t>&amp; </a:t>
            </a:r>
            <a:r>
              <a:rPr lang="en-MY" sz="1800" dirty="0"/>
              <a:t>axonal loss are evident at the time of diagnosis </a:t>
            </a:r>
            <a:r>
              <a:rPr lang="en-MY" sz="1800" dirty="0" smtClean="0"/>
              <a:t>&amp; </a:t>
            </a:r>
            <a:r>
              <a:rPr lang="en-MY" sz="1800" dirty="0"/>
              <a:t>continue in the clinically silent periods between relapses in RRMS.</a:t>
            </a:r>
          </a:p>
          <a:p>
            <a:r>
              <a:rPr lang="en-MY" sz="1800" dirty="0" smtClean="0"/>
              <a:t>Both </a:t>
            </a:r>
            <a:r>
              <a:rPr lang="en-MY" sz="1800" dirty="0"/>
              <a:t>MRI lesion burden </a:t>
            </a:r>
            <a:r>
              <a:rPr lang="en-MY" sz="1800" dirty="0" smtClean="0"/>
              <a:t>&amp; </a:t>
            </a:r>
            <a:r>
              <a:rPr lang="en-MY" sz="1800" dirty="0"/>
              <a:t>disability increase with disease progression from an initial demyelinating event to </a:t>
            </a:r>
            <a:r>
              <a:rPr lang="en-MY" sz="1800" dirty="0" smtClean="0"/>
              <a:t>SPMS.</a:t>
            </a:r>
            <a:endParaRPr lang="en-MY" sz="18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16</a:t>
            </a:fld>
            <a:endParaRPr lang="en-US"/>
          </a:p>
        </p:txBody>
      </p:sp>
      <p:pic>
        <p:nvPicPr>
          <p:cNvPr id="6" name="Picture 2"/>
          <p:cNvPicPr>
            <a:picLocks noChangeAspect="1" noChangeArrowheads="1"/>
          </p:cNvPicPr>
          <p:nvPr/>
        </p:nvPicPr>
        <p:blipFill>
          <a:blip r:embed="rId2" cstate="print"/>
          <a:srcRect/>
          <a:stretch>
            <a:fillRect/>
          </a:stretch>
        </p:blipFill>
        <p:spPr bwMode="auto">
          <a:xfrm>
            <a:off x="609604" y="685800"/>
            <a:ext cx="7906906" cy="4465937"/>
          </a:xfrm>
          <a:prstGeom prst="rect">
            <a:avLst/>
          </a:prstGeom>
          <a:noFill/>
          <a:ln w="9525">
            <a:noFill/>
            <a:miter lim="800000"/>
            <a:headEnd/>
            <a:tailEnd/>
          </a:ln>
          <a:effectLst/>
        </p:spPr>
      </p:pic>
    </p:spTree>
    <p:extLst>
      <p:ext uri="{BB962C8B-B14F-4D97-AF65-F5344CB8AC3E}">
        <p14:creationId xmlns:p14="http://schemas.microsoft.com/office/powerpoint/2010/main" val="4534972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sz="3200" b="1" dirty="0" smtClean="0">
                <a:solidFill>
                  <a:schemeClr val="tx1"/>
                </a:solidFill>
              </a:rPr>
              <a:t>Natural history</a:t>
            </a:r>
            <a:r>
              <a:rPr lang="en-MY" sz="2000" b="1" dirty="0" smtClean="0">
                <a:solidFill>
                  <a:schemeClr val="tx1"/>
                </a:solidFill>
              </a:rPr>
              <a:t>-2</a:t>
            </a:r>
            <a:endParaRPr lang="en-MY" sz="2000" b="1" dirty="0">
              <a:solidFill>
                <a:schemeClr val="tx1"/>
              </a:solidFill>
            </a:endParaRPr>
          </a:p>
        </p:txBody>
      </p:sp>
      <p:sp>
        <p:nvSpPr>
          <p:cNvPr id="3" name="Content Placeholder 2"/>
          <p:cNvSpPr>
            <a:spLocks noGrp="1"/>
          </p:cNvSpPr>
          <p:nvPr>
            <p:ph sz="quarter" idx="1"/>
          </p:nvPr>
        </p:nvSpPr>
        <p:spPr>
          <a:xfrm>
            <a:off x="457200" y="1600199"/>
            <a:ext cx="7931426" cy="5065643"/>
          </a:xfrm>
        </p:spPr>
        <p:txBody>
          <a:bodyPr>
            <a:normAutofit/>
          </a:bodyPr>
          <a:lstStyle/>
          <a:p>
            <a:r>
              <a:rPr lang="en-US" dirty="0" smtClean="0"/>
              <a:t>MS </a:t>
            </a:r>
            <a:r>
              <a:rPr lang="en-US" dirty="0"/>
              <a:t>is a heterogeneous disease which is </a:t>
            </a:r>
            <a:r>
              <a:rPr lang="en-US" dirty="0" err="1" smtClean="0"/>
              <a:t>characterised</a:t>
            </a:r>
            <a:r>
              <a:rPr lang="en-US" dirty="0" smtClean="0"/>
              <a:t> </a:t>
            </a:r>
            <a:r>
              <a:rPr lang="en-US" dirty="0"/>
              <a:t>by inflammation </a:t>
            </a:r>
            <a:r>
              <a:rPr lang="en-US" dirty="0" smtClean="0"/>
              <a:t>&amp; </a:t>
            </a:r>
            <a:r>
              <a:rPr lang="en-US" dirty="0"/>
              <a:t>chronic degeneration of the </a:t>
            </a:r>
            <a:r>
              <a:rPr lang="en-US" dirty="0" smtClean="0"/>
              <a:t>CNS.</a:t>
            </a:r>
            <a:endParaRPr lang="en-US" dirty="0"/>
          </a:p>
          <a:p>
            <a:pPr>
              <a:buNone/>
            </a:pPr>
            <a:endParaRPr lang="en-US" sz="2000" dirty="0"/>
          </a:p>
          <a:p>
            <a:r>
              <a:rPr lang="en-US" dirty="0"/>
              <a:t>The clinical course of MS may follow different trajectories from time of disease onset until a certain landmark disability scores is </a:t>
            </a:r>
            <a:r>
              <a:rPr lang="en-US" dirty="0" smtClean="0"/>
              <a:t>reached.</a:t>
            </a:r>
            <a:endParaRPr lang="en-US" dirty="0"/>
          </a:p>
          <a:p>
            <a:pPr>
              <a:buNone/>
            </a:pPr>
            <a:endParaRPr lang="en-US" sz="2000" dirty="0"/>
          </a:p>
          <a:p>
            <a:r>
              <a:rPr lang="en-US" dirty="0"/>
              <a:t>It is the relationship between cumulative relapses, the onset of gradual progressive deterioration </a:t>
            </a:r>
            <a:r>
              <a:rPr lang="en-US" dirty="0" smtClean="0"/>
              <a:t>&amp; </a:t>
            </a:r>
            <a:r>
              <a:rPr lang="en-US" dirty="0"/>
              <a:t>increasing disability which is important in determining disease outcome </a:t>
            </a:r>
            <a:r>
              <a:rPr lang="en-US" dirty="0" smtClean="0"/>
              <a:t>&amp; </a:t>
            </a:r>
            <a:r>
              <a:rPr lang="en-US" dirty="0"/>
              <a:t>treatment </a:t>
            </a:r>
            <a:r>
              <a:rPr lang="en-US" dirty="0" smtClean="0"/>
              <a:t>options.</a:t>
            </a:r>
            <a:endParaRPr lang="en-US"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17</a:t>
            </a:fld>
            <a:endParaRPr lang="en-US"/>
          </a:p>
        </p:txBody>
      </p:sp>
    </p:spTree>
    <p:extLst>
      <p:ext uri="{BB962C8B-B14F-4D97-AF65-F5344CB8AC3E}">
        <p14:creationId xmlns:p14="http://schemas.microsoft.com/office/powerpoint/2010/main" val="1019602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544957" cy="1143000"/>
          </a:xfrm>
        </p:spPr>
        <p:txBody>
          <a:bodyPr>
            <a:normAutofit/>
          </a:bodyPr>
          <a:lstStyle/>
          <a:p>
            <a:r>
              <a:rPr lang="en-MY" sz="3200" b="1" dirty="0">
                <a:solidFill>
                  <a:schemeClr val="tx1"/>
                </a:solidFill>
              </a:rPr>
              <a:t>Brain </a:t>
            </a:r>
            <a:r>
              <a:rPr lang="en-MY" sz="3200" b="1" dirty="0" smtClean="0">
                <a:solidFill>
                  <a:schemeClr val="tx1"/>
                </a:solidFill>
              </a:rPr>
              <a:t>atrophy</a:t>
            </a:r>
            <a:endParaRPr lang="en-MY" sz="3200" b="1" dirty="0">
              <a:solidFill>
                <a:schemeClr val="tx1"/>
              </a:solidFill>
            </a:endParaRPr>
          </a:p>
        </p:txBody>
      </p:sp>
      <p:sp>
        <p:nvSpPr>
          <p:cNvPr id="3" name="Content Placeholder 2"/>
          <p:cNvSpPr>
            <a:spLocks noGrp="1"/>
          </p:cNvSpPr>
          <p:nvPr>
            <p:ph sz="quarter" idx="1"/>
          </p:nvPr>
        </p:nvSpPr>
        <p:spPr>
          <a:xfrm>
            <a:off x="457200" y="1891744"/>
            <a:ext cx="3703983" cy="4655058"/>
          </a:xfrm>
        </p:spPr>
        <p:txBody>
          <a:bodyPr>
            <a:normAutofit fontScale="85000" lnSpcReduction="20000"/>
          </a:bodyPr>
          <a:lstStyle/>
          <a:p>
            <a:r>
              <a:rPr lang="en-MY" dirty="0"/>
              <a:t>Brain atrophy occurs in MS at a rate of 0.6 to 1.0% per year.</a:t>
            </a:r>
          </a:p>
          <a:p>
            <a:r>
              <a:rPr lang="en-MY" dirty="0"/>
              <a:t>The exact cause of brain atrophy is unknown, but axonal loss likely plays a role.</a:t>
            </a:r>
          </a:p>
          <a:p>
            <a:r>
              <a:rPr lang="en-MY" dirty="0"/>
              <a:t>This is much higher as compared to the normal aging annual brain volume loss, which is 0.2 to 0.5%.</a:t>
            </a:r>
          </a:p>
          <a:p>
            <a:r>
              <a:rPr lang="en-MY" dirty="0"/>
              <a:t>New evidence suggests atrophy </a:t>
            </a:r>
            <a:r>
              <a:rPr lang="en-MY" dirty="0" smtClean="0"/>
              <a:t>&amp; </a:t>
            </a:r>
            <a:r>
              <a:rPr lang="en-MY" dirty="0"/>
              <a:t>disability are </a:t>
            </a:r>
            <a:r>
              <a:rPr lang="en-MY" dirty="0" smtClean="0"/>
              <a:t>related.</a:t>
            </a:r>
            <a:endParaRPr lang="en-MY" dirty="0"/>
          </a:p>
          <a:p>
            <a:r>
              <a:rPr lang="en-MY" dirty="0"/>
              <a:t>Treatment may be most effective in the early course of </a:t>
            </a:r>
            <a:r>
              <a:rPr lang="en-MY" dirty="0" smtClean="0"/>
              <a:t>disease.</a:t>
            </a:r>
            <a:endParaRPr lang="en-MY"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18</a:t>
            </a:fld>
            <a:endParaRPr lang="en-US"/>
          </a:p>
        </p:txBody>
      </p:sp>
      <p:pic>
        <p:nvPicPr>
          <p:cNvPr id="5" name="Picture 2"/>
          <p:cNvPicPr>
            <a:picLocks noChangeAspect="1" noChangeArrowheads="1"/>
          </p:cNvPicPr>
          <p:nvPr/>
        </p:nvPicPr>
        <p:blipFill>
          <a:blip r:embed="rId2" cstate="print"/>
          <a:srcRect/>
          <a:stretch>
            <a:fillRect/>
          </a:stretch>
        </p:blipFill>
        <p:spPr bwMode="auto">
          <a:xfrm>
            <a:off x="4220812" y="540024"/>
            <a:ext cx="4800600" cy="5334000"/>
          </a:xfrm>
          <a:prstGeom prst="rect">
            <a:avLst/>
          </a:prstGeom>
          <a:noFill/>
          <a:ln w="9525">
            <a:noFill/>
            <a:miter lim="800000"/>
            <a:headEnd/>
            <a:tailEnd/>
          </a:ln>
          <a:effectLst/>
        </p:spPr>
      </p:pic>
      <p:sp>
        <p:nvSpPr>
          <p:cNvPr id="6" name="TextBox 5"/>
          <p:cNvSpPr txBox="1"/>
          <p:nvPr/>
        </p:nvSpPr>
        <p:spPr>
          <a:xfrm>
            <a:off x="4220812" y="5963477"/>
            <a:ext cx="4389788" cy="738664"/>
          </a:xfrm>
          <a:prstGeom prst="rect">
            <a:avLst/>
          </a:prstGeom>
          <a:noFill/>
        </p:spPr>
        <p:txBody>
          <a:bodyPr wrap="square" rtlCol="0">
            <a:spAutoFit/>
          </a:bodyPr>
          <a:lstStyle/>
          <a:p>
            <a:r>
              <a:rPr lang="en-US" sz="1400" dirty="0" err="1" smtClean="0"/>
              <a:t>Rudick</a:t>
            </a:r>
            <a:r>
              <a:rPr lang="en-US" sz="1400" dirty="0" smtClean="0"/>
              <a:t> RA, et al. Neurology 1999; 53:1698-1704</a:t>
            </a:r>
          </a:p>
          <a:p>
            <a:r>
              <a:rPr lang="en-US" sz="1400" dirty="0" err="1" smtClean="0"/>
              <a:t>Derwenkus</a:t>
            </a:r>
            <a:r>
              <a:rPr lang="en-US" sz="1400" dirty="0" smtClean="0"/>
              <a:t> DO. Journal of Managed Care Medicine 2013; 16(2): 16-19</a:t>
            </a:r>
          </a:p>
        </p:txBody>
      </p:sp>
    </p:spTree>
    <p:extLst>
      <p:ext uri="{BB962C8B-B14F-4D97-AF65-F5344CB8AC3E}">
        <p14:creationId xmlns:p14="http://schemas.microsoft.com/office/powerpoint/2010/main" val="31417743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MY" sz="3200" b="1" dirty="0" smtClean="0">
                <a:solidFill>
                  <a:schemeClr val="tx1"/>
                </a:solidFill>
              </a:rPr>
              <a:t>Classification of the </a:t>
            </a:r>
            <a:r>
              <a:rPr lang="en-MY" sz="3200" b="1" dirty="0">
                <a:solidFill>
                  <a:schemeClr val="tx1"/>
                </a:solidFill>
              </a:rPr>
              <a:t>overall </a:t>
            </a:r>
            <a:r>
              <a:rPr lang="en-MY" sz="3200" b="1" dirty="0" smtClean="0">
                <a:solidFill>
                  <a:schemeClr val="tx1"/>
                </a:solidFill>
              </a:rPr>
              <a:t>course </a:t>
            </a:r>
            <a:endParaRPr lang="en-MY" sz="3200" b="1" dirty="0">
              <a:solidFill>
                <a:schemeClr val="tx1"/>
              </a:solidFill>
            </a:endParaRPr>
          </a:p>
        </p:txBody>
      </p:sp>
      <p:sp>
        <p:nvSpPr>
          <p:cNvPr id="3" name="Content Placeholder 2"/>
          <p:cNvSpPr>
            <a:spLocks noGrp="1"/>
          </p:cNvSpPr>
          <p:nvPr>
            <p:ph sz="quarter" idx="1"/>
          </p:nvPr>
        </p:nvSpPr>
        <p:spPr>
          <a:xfrm>
            <a:off x="298174" y="1600200"/>
            <a:ext cx="8281417" cy="4906618"/>
          </a:xfrm>
        </p:spPr>
        <p:txBody>
          <a:bodyPr>
            <a:normAutofit fontScale="92500" lnSpcReduction="20000"/>
          </a:bodyPr>
          <a:lstStyle/>
          <a:p>
            <a:pPr marL="457200" indent="-365125">
              <a:buSzPct val="100000"/>
              <a:buFont typeface="+mj-lt"/>
              <a:buAutoNum type="arabicPeriod"/>
            </a:pPr>
            <a:r>
              <a:rPr lang="en-MY" sz="2600" dirty="0" smtClean="0"/>
              <a:t>Relapsing </a:t>
            </a:r>
            <a:r>
              <a:rPr lang="en-MY" sz="2600" dirty="0"/>
              <a:t>Remitting Multiple Sclerosis (</a:t>
            </a:r>
            <a:r>
              <a:rPr lang="en-MY" sz="2600" dirty="0" smtClean="0"/>
              <a:t>RRMS)</a:t>
            </a:r>
            <a:r>
              <a:rPr lang="en-MY" sz="2600" baseline="30000" dirty="0" smtClean="0"/>
              <a:t>64, 65</a:t>
            </a:r>
            <a:endParaRPr lang="en-MY" sz="2600" baseline="30000" dirty="0"/>
          </a:p>
          <a:p>
            <a:pPr marL="715963" lvl="1" indent="-265113"/>
            <a:r>
              <a:rPr lang="en-MY" sz="2200" dirty="0"/>
              <a:t>This is defined as acute worsening of neurological function followed by a variable degree of recovery, with a stable course between attacks.</a:t>
            </a:r>
          </a:p>
          <a:p>
            <a:pPr marL="715963" lvl="1" indent="-265113"/>
            <a:r>
              <a:rPr lang="en-MY" sz="2200" dirty="0"/>
              <a:t>Approximately 85% of patients initially fall into this category.</a:t>
            </a:r>
          </a:p>
          <a:p>
            <a:endParaRPr lang="en-MY" sz="2200" dirty="0"/>
          </a:p>
          <a:p>
            <a:pPr marL="457200" indent="-365125">
              <a:buSzPct val="100000"/>
              <a:buFont typeface="+mj-lt"/>
              <a:buAutoNum type="arabicPeriod" startAt="2"/>
            </a:pPr>
            <a:r>
              <a:rPr lang="en-MY" sz="2600" dirty="0" smtClean="0"/>
              <a:t>Secondary </a:t>
            </a:r>
            <a:r>
              <a:rPr lang="en-MY" sz="2600" dirty="0"/>
              <a:t>Progressive Multiple Sclerosis (</a:t>
            </a:r>
            <a:r>
              <a:rPr lang="en-MY" sz="2600" dirty="0" smtClean="0"/>
              <a:t>SPMS)</a:t>
            </a:r>
            <a:r>
              <a:rPr lang="en-MY" sz="2600" baseline="30000" dirty="0" smtClean="0"/>
              <a:t>64</a:t>
            </a:r>
            <a:r>
              <a:rPr lang="en-MY" sz="2600" baseline="30000" dirty="0"/>
              <a:t>, 65</a:t>
            </a:r>
            <a:endParaRPr lang="en-MY" sz="2600" dirty="0"/>
          </a:p>
          <a:p>
            <a:pPr marL="715963" lvl="1" indent="-265113"/>
            <a:r>
              <a:rPr lang="en-MY" sz="2200" dirty="0"/>
              <a:t>The condition is defined by an initial relapsing-remitting disease course, followed by progression with or without relapses </a:t>
            </a:r>
            <a:r>
              <a:rPr lang="en-MY" sz="2200" dirty="0" smtClean="0"/>
              <a:t>&amp; </a:t>
            </a:r>
            <a:r>
              <a:rPr lang="en-MY" sz="2200" dirty="0"/>
              <a:t>plateaus.</a:t>
            </a:r>
          </a:p>
          <a:p>
            <a:pPr marL="715963" lvl="1" indent="-265113"/>
            <a:r>
              <a:rPr lang="en-MY" sz="2200" dirty="0"/>
              <a:t>Estimated median time to secondary progressive onset is 15 years.</a:t>
            </a:r>
          </a:p>
          <a:p>
            <a:pPr marL="715963" lvl="1" indent="-265113"/>
            <a:r>
              <a:rPr lang="en-MY" sz="2200" dirty="0" smtClean="0"/>
              <a:t>&gt;80</a:t>
            </a:r>
            <a:r>
              <a:rPr lang="en-MY" sz="2200" dirty="0"/>
              <a:t>% of patients develop secondary course after 25 years from onset of RRMS.</a:t>
            </a:r>
          </a:p>
          <a:p>
            <a:endParaRPr lang="en-MY" dirty="0" smtClean="0"/>
          </a:p>
          <a:p>
            <a:pPr marL="0" indent="0">
              <a:lnSpc>
                <a:spcPct val="120000"/>
              </a:lnSpc>
              <a:spcBef>
                <a:spcPts val="0"/>
              </a:spcBef>
              <a:buNone/>
            </a:pPr>
            <a:r>
              <a:rPr lang="en-MY" sz="1500" dirty="0" smtClean="0"/>
              <a:t>     </a:t>
            </a:r>
            <a:r>
              <a:rPr lang="en-MY" sz="1500" dirty="0" smtClean="0"/>
              <a:t>    </a:t>
            </a:r>
            <a:r>
              <a:rPr lang="en-MY" sz="1500" dirty="0" smtClean="0"/>
              <a:t>64. </a:t>
            </a:r>
            <a:r>
              <a:rPr lang="en-MY" sz="1500" dirty="0" err="1" smtClean="0"/>
              <a:t>Scalfari</a:t>
            </a:r>
            <a:r>
              <a:rPr lang="en-MY" sz="1500" dirty="0" smtClean="0"/>
              <a:t> </a:t>
            </a:r>
            <a:r>
              <a:rPr lang="en-MY" sz="1500" dirty="0"/>
              <a:t>A, </a:t>
            </a:r>
            <a:r>
              <a:rPr lang="en-MY" sz="1500" dirty="0" smtClean="0"/>
              <a:t>et </a:t>
            </a:r>
            <a:r>
              <a:rPr lang="en-MY" sz="1500" dirty="0"/>
              <a:t>al. </a:t>
            </a:r>
            <a:r>
              <a:rPr lang="en-MY" sz="1500" dirty="0" smtClean="0"/>
              <a:t>Brain</a:t>
            </a:r>
            <a:r>
              <a:rPr lang="en-MY" sz="1500" dirty="0"/>
              <a:t>. 2010;133(Pt 7):</a:t>
            </a:r>
            <a:r>
              <a:rPr lang="en-MY" sz="1500" dirty="0" smtClean="0"/>
              <a:t>1914-1929</a:t>
            </a:r>
            <a:endParaRPr lang="en-MY" sz="1500" dirty="0"/>
          </a:p>
          <a:p>
            <a:pPr marL="0" indent="0">
              <a:lnSpc>
                <a:spcPct val="120000"/>
              </a:lnSpc>
              <a:spcBef>
                <a:spcPts val="0"/>
              </a:spcBef>
              <a:buNone/>
            </a:pPr>
            <a:r>
              <a:rPr lang="en-MY" sz="1500" dirty="0" smtClean="0"/>
              <a:t>       </a:t>
            </a:r>
            <a:r>
              <a:rPr lang="en-MY" sz="1500" dirty="0" smtClean="0"/>
              <a:t>  65</a:t>
            </a:r>
            <a:r>
              <a:rPr lang="en-MY" sz="1500" dirty="0" smtClean="0"/>
              <a:t>. Lublin </a:t>
            </a:r>
            <a:r>
              <a:rPr lang="en-MY" sz="1500" dirty="0"/>
              <a:t>FD, </a:t>
            </a:r>
            <a:r>
              <a:rPr lang="en-MY" sz="1500" dirty="0" smtClean="0"/>
              <a:t>et al. Neurology</a:t>
            </a:r>
            <a:r>
              <a:rPr lang="en-MY" sz="1500" dirty="0"/>
              <a:t>. 1996;46(4):907-911</a:t>
            </a:r>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19</a:t>
            </a:fld>
            <a:endParaRPr lang="en-US"/>
          </a:p>
        </p:txBody>
      </p:sp>
    </p:spTree>
    <p:extLst>
      <p:ext uri="{BB962C8B-B14F-4D97-AF65-F5344CB8AC3E}">
        <p14:creationId xmlns:p14="http://schemas.microsoft.com/office/powerpoint/2010/main" val="3549786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Learning objectives</a:t>
            </a:r>
            <a:endParaRPr lang="en-MY" sz="3200" b="1" dirty="0">
              <a:solidFill>
                <a:schemeClr val="tx1"/>
              </a:solidFill>
            </a:endParaRPr>
          </a:p>
        </p:txBody>
      </p:sp>
      <p:sp>
        <p:nvSpPr>
          <p:cNvPr id="3" name="Content Placeholder 2"/>
          <p:cNvSpPr>
            <a:spLocks noGrp="1"/>
          </p:cNvSpPr>
          <p:nvPr>
            <p:ph sz="quarter" idx="1"/>
          </p:nvPr>
        </p:nvSpPr>
        <p:spPr>
          <a:xfrm>
            <a:off x="457200" y="1600200"/>
            <a:ext cx="7918174" cy="4873752"/>
          </a:xfrm>
        </p:spPr>
        <p:txBody>
          <a:bodyPr>
            <a:normAutofit/>
          </a:bodyPr>
          <a:lstStyle/>
          <a:p>
            <a:r>
              <a:rPr lang="en-MY" sz="2800" dirty="0" smtClean="0"/>
              <a:t>To appreciate the role of genetic &amp; environmental factors in MS</a:t>
            </a:r>
          </a:p>
          <a:p>
            <a:endParaRPr lang="en-MY" sz="2000" dirty="0" smtClean="0"/>
          </a:p>
          <a:p>
            <a:r>
              <a:rPr lang="en-MY" sz="2800" dirty="0" smtClean="0"/>
              <a:t>To acknowledge the diversity of clinical presentation in MS</a:t>
            </a:r>
            <a:endParaRPr lang="en-MY" sz="28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2</a:t>
            </a:fld>
            <a:endParaRPr lang="en-US"/>
          </a:p>
        </p:txBody>
      </p:sp>
    </p:spTree>
    <p:extLst>
      <p:ext uri="{BB962C8B-B14F-4D97-AF65-F5344CB8AC3E}">
        <p14:creationId xmlns:p14="http://schemas.microsoft.com/office/powerpoint/2010/main" val="40014102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sz="3200" b="1" dirty="0">
                <a:solidFill>
                  <a:schemeClr val="tx1"/>
                </a:solidFill>
              </a:rPr>
              <a:t>Classification of the overall </a:t>
            </a:r>
            <a:r>
              <a:rPr lang="en-MY" sz="3200" b="1" dirty="0" smtClean="0">
                <a:solidFill>
                  <a:schemeClr val="tx1"/>
                </a:solidFill>
              </a:rPr>
              <a:t>course</a:t>
            </a:r>
            <a:r>
              <a:rPr lang="en-MY" sz="2000" b="1" dirty="0" smtClean="0">
                <a:solidFill>
                  <a:schemeClr val="tx1"/>
                </a:solidFill>
              </a:rPr>
              <a:t>-2</a:t>
            </a:r>
            <a:endParaRPr lang="en-MY" sz="2000" dirty="0"/>
          </a:p>
        </p:txBody>
      </p:sp>
      <p:sp>
        <p:nvSpPr>
          <p:cNvPr id="3" name="Content Placeholder 2"/>
          <p:cNvSpPr>
            <a:spLocks noGrp="1"/>
          </p:cNvSpPr>
          <p:nvPr>
            <p:ph sz="quarter" idx="1"/>
          </p:nvPr>
        </p:nvSpPr>
        <p:spPr>
          <a:xfrm>
            <a:off x="344557" y="1600200"/>
            <a:ext cx="8150085" cy="4873752"/>
          </a:xfrm>
        </p:spPr>
        <p:txBody>
          <a:bodyPr>
            <a:normAutofit/>
          </a:bodyPr>
          <a:lstStyle/>
          <a:p>
            <a:pPr marL="457200" lvl="0" indent="-365125">
              <a:buSzPct val="100000"/>
              <a:buFont typeface="+mj-lt"/>
              <a:buAutoNum type="arabicPeriod" startAt="3"/>
            </a:pPr>
            <a:r>
              <a:rPr lang="en-MY" dirty="0" smtClean="0"/>
              <a:t>Primary </a:t>
            </a:r>
            <a:r>
              <a:rPr lang="en-MY" dirty="0"/>
              <a:t>Progressive Multiple Sclerosis (</a:t>
            </a:r>
            <a:r>
              <a:rPr lang="en-MY" dirty="0" smtClean="0"/>
              <a:t>PPMS)</a:t>
            </a:r>
            <a:r>
              <a:rPr lang="en-MY" baseline="30000" dirty="0" smtClean="0"/>
              <a:t>21, 65 </a:t>
            </a:r>
            <a:endParaRPr lang="en-US" dirty="0"/>
          </a:p>
          <a:p>
            <a:pPr marL="715963" lvl="1" indent="-265113"/>
            <a:r>
              <a:rPr lang="en-MY" sz="2000" dirty="0"/>
              <a:t>PPMS refers to a gradual, nearly continuous worsening from baseline, with minor fluctuations but no distinct relapses.</a:t>
            </a:r>
            <a:endParaRPr lang="en-US" sz="2000" dirty="0"/>
          </a:p>
          <a:p>
            <a:pPr marL="715963" lvl="1" indent="-265113"/>
            <a:r>
              <a:rPr lang="en-MY" sz="2000" dirty="0"/>
              <a:t>It affects 10 to 20% of patients.</a:t>
            </a:r>
          </a:p>
          <a:p>
            <a:pPr lvl="1">
              <a:buNone/>
            </a:pPr>
            <a:endParaRPr lang="en-MY" sz="2000" dirty="0"/>
          </a:p>
          <a:p>
            <a:pPr marL="457200" lvl="0" indent="-365125">
              <a:buSzPct val="100000"/>
              <a:buFont typeface="+mj-lt"/>
              <a:buAutoNum type="arabicPeriod" startAt="4"/>
            </a:pPr>
            <a:r>
              <a:rPr lang="en-MY" dirty="0" smtClean="0"/>
              <a:t>Progressive </a:t>
            </a:r>
            <a:r>
              <a:rPr lang="en-MY" dirty="0"/>
              <a:t>Relapsing Multiple Sclerosis (</a:t>
            </a:r>
            <a:r>
              <a:rPr lang="en-MY" dirty="0" smtClean="0"/>
              <a:t>PRMS)</a:t>
            </a:r>
            <a:r>
              <a:rPr lang="en-MY" baseline="30000" dirty="0" smtClean="0"/>
              <a:t>21</a:t>
            </a:r>
            <a:r>
              <a:rPr lang="en-MY" baseline="30000" dirty="0"/>
              <a:t>, 65</a:t>
            </a:r>
            <a:endParaRPr lang="en-US" dirty="0"/>
          </a:p>
          <a:p>
            <a:pPr marL="715963" lvl="1" indent="-265113"/>
            <a:r>
              <a:rPr lang="en-MY" sz="2000" dirty="0"/>
              <a:t>This is defined as progressive disease from onset, with clear acute relapses, with or without full recovery. The periods between relapses are characterised by continuing disease progression.</a:t>
            </a:r>
            <a:endParaRPr lang="en-US" sz="2000" dirty="0"/>
          </a:p>
          <a:p>
            <a:pPr marL="715963" lvl="1" indent="-265113"/>
            <a:r>
              <a:rPr lang="en-MY" sz="2000" dirty="0"/>
              <a:t>It affects </a:t>
            </a:r>
            <a:r>
              <a:rPr lang="en-MY" sz="2000" dirty="0" smtClean="0"/>
              <a:t>&lt;5</a:t>
            </a:r>
            <a:r>
              <a:rPr lang="en-MY" sz="2000" dirty="0"/>
              <a:t>% of individuals with MS.</a:t>
            </a:r>
          </a:p>
          <a:p>
            <a:endParaRPr lang="en-MY" dirty="0" smtClean="0"/>
          </a:p>
          <a:p>
            <a:pPr marL="0" indent="0">
              <a:spcBef>
                <a:spcPts val="0"/>
              </a:spcBef>
              <a:buNone/>
            </a:pPr>
            <a:r>
              <a:rPr lang="en-MY" dirty="0" smtClean="0"/>
              <a:t>     </a:t>
            </a:r>
            <a:r>
              <a:rPr lang="en-MY" sz="1400" dirty="0" smtClean="0"/>
              <a:t>21. </a:t>
            </a:r>
            <a:r>
              <a:rPr lang="en-MY" sz="1400" dirty="0" err="1" smtClean="0"/>
              <a:t>Confavreux</a:t>
            </a:r>
            <a:r>
              <a:rPr lang="en-MY" sz="1400" dirty="0" smtClean="0"/>
              <a:t> </a:t>
            </a:r>
            <a:r>
              <a:rPr lang="en-MY" sz="1400" dirty="0"/>
              <a:t>C, </a:t>
            </a:r>
            <a:r>
              <a:rPr lang="en-MY" sz="1400" dirty="0" smtClean="0"/>
              <a:t>et al. Brain</a:t>
            </a:r>
            <a:r>
              <a:rPr lang="en-MY" sz="1400" dirty="0"/>
              <a:t>. 2006;129(Pt 3):606-616</a:t>
            </a:r>
          </a:p>
        </p:txBody>
      </p:sp>
      <p:sp>
        <p:nvSpPr>
          <p:cNvPr id="4" name="Slide Number Placeholder 3"/>
          <p:cNvSpPr>
            <a:spLocks noGrp="1"/>
          </p:cNvSpPr>
          <p:nvPr>
            <p:ph type="sldNum" sz="quarter" idx="15"/>
          </p:nvPr>
        </p:nvSpPr>
        <p:spPr/>
        <p:txBody>
          <a:bodyPr/>
          <a:lstStyle/>
          <a:p>
            <a:fld id="{FF66E056-D5E1-5E4E-9EF8-A7477DF72268}" type="slidenum">
              <a:rPr lang="en-US" smtClean="0"/>
              <a:pPr/>
              <a:t>20</a:t>
            </a:fld>
            <a:endParaRPr lang="en-US"/>
          </a:p>
        </p:txBody>
      </p:sp>
    </p:spTree>
    <p:extLst>
      <p:ext uri="{BB962C8B-B14F-4D97-AF65-F5344CB8AC3E}">
        <p14:creationId xmlns:p14="http://schemas.microsoft.com/office/powerpoint/2010/main" val="294588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79519"/>
          </a:xfrm>
        </p:spPr>
        <p:txBody>
          <a:bodyPr/>
          <a:lstStyle/>
          <a:p>
            <a:r>
              <a:rPr lang="en-MY" sz="3200" b="1" dirty="0" smtClean="0">
                <a:solidFill>
                  <a:schemeClr val="tx1"/>
                </a:solidFill>
              </a:rPr>
              <a:t>Four </a:t>
            </a:r>
            <a:r>
              <a:rPr lang="en-MY" sz="3200" b="1" dirty="0">
                <a:solidFill>
                  <a:schemeClr val="tx1"/>
                </a:solidFill>
              </a:rPr>
              <a:t>categories of MS</a:t>
            </a:r>
            <a:endParaRPr lang="en-MY" b="1" dirty="0">
              <a:solidFill>
                <a:schemeClr val="tx1"/>
              </a:solidFill>
            </a:endParaRPr>
          </a:p>
        </p:txBody>
      </p:sp>
      <p:sp>
        <p:nvSpPr>
          <p:cNvPr id="3" name="Slide Number Placeholder 2"/>
          <p:cNvSpPr>
            <a:spLocks noGrp="1"/>
          </p:cNvSpPr>
          <p:nvPr>
            <p:ph type="sldNum" sz="quarter" idx="11"/>
          </p:nvPr>
        </p:nvSpPr>
        <p:spPr/>
        <p:txBody>
          <a:bodyPr/>
          <a:lstStyle/>
          <a:p>
            <a:fld id="{FF66E056-D5E1-5E4E-9EF8-A7477DF72268}" type="slidenum">
              <a:rPr lang="en-US" smtClean="0"/>
              <a:pPr/>
              <a:t>21</a:t>
            </a:fld>
            <a:endParaRPr lang="en-U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3827" y="1192696"/>
            <a:ext cx="8122864" cy="4714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125852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53010"/>
            <a:ext cx="8169966" cy="993912"/>
          </a:xfrm>
        </p:spPr>
        <p:txBody>
          <a:bodyPr>
            <a:noAutofit/>
          </a:bodyPr>
          <a:lstStyle/>
          <a:p>
            <a:r>
              <a:rPr lang="en-US" sz="3200" b="1" dirty="0" smtClean="0">
                <a:solidFill>
                  <a:schemeClr val="tx1"/>
                </a:solidFill>
              </a:rPr>
              <a:t>Clinical course: proposed </a:t>
            </a:r>
            <a:r>
              <a:rPr lang="en-US" sz="3200" b="1" dirty="0">
                <a:solidFill>
                  <a:schemeClr val="tx1"/>
                </a:solidFill>
              </a:rPr>
              <a:t>Revision 2013</a:t>
            </a:r>
            <a:endParaRPr lang="en-MY" sz="3200" b="1" dirty="0">
              <a:solidFill>
                <a:schemeClr val="tx1"/>
              </a:solidFill>
            </a:endParaRPr>
          </a:p>
        </p:txBody>
      </p:sp>
      <p:sp>
        <p:nvSpPr>
          <p:cNvPr id="3" name="Content Placeholder 2"/>
          <p:cNvSpPr>
            <a:spLocks noGrp="1"/>
          </p:cNvSpPr>
          <p:nvPr>
            <p:ph sz="quarter" idx="1"/>
          </p:nvPr>
        </p:nvSpPr>
        <p:spPr>
          <a:xfrm>
            <a:off x="702364" y="5989984"/>
            <a:ext cx="7222435" cy="364700"/>
          </a:xfrm>
        </p:spPr>
        <p:txBody>
          <a:bodyPr>
            <a:normAutofit/>
          </a:bodyPr>
          <a:lstStyle/>
          <a:p>
            <a:pPr marL="0" indent="0">
              <a:buNone/>
            </a:pPr>
            <a:r>
              <a:rPr lang="en-MY" sz="1400" dirty="0"/>
              <a:t>67. Lublin FD, </a:t>
            </a:r>
            <a:r>
              <a:rPr lang="en-MY" sz="1400" dirty="0" smtClean="0"/>
              <a:t>et </a:t>
            </a:r>
            <a:r>
              <a:rPr lang="en-MY" sz="1400" dirty="0"/>
              <a:t>al. </a:t>
            </a:r>
            <a:r>
              <a:rPr lang="en-MY" sz="1400" dirty="0" smtClean="0"/>
              <a:t>Neurology</a:t>
            </a:r>
            <a:r>
              <a:rPr lang="en-MY" sz="1400" dirty="0"/>
              <a:t>. 2014;83(3):278-286</a:t>
            </a:r>
          </a:p>
        </p:txBody>
      </p:sp>
      <p:sp>
        <p:nvSpPr>
          <p:cNvPr id="4" name="Slide Number Placeholder 3"/>
          <p:cNvSpPr>
            <a:spLocks noGrp="1"/>
          </p:cNvSpPr>
          <p:nvPr>
            <p:ph type="sldNum" sz="quarter" idx="15"/>
          </p:nvPr>
        </p:nvSpPr>
        <p:spPr/>
        <p:txBody>
          <a:bodyPr/>
          <a:lstStyle/>
          <a:p>
            <a:fld id="{FF66E056-D5E1-5E4E-9EF8-A7477DF72268}" type="slidenum">
              <a:rPr lang="en-US" smtClean="0"/>
              <a:pPr/>
              <a:t>22</a:t>
            </a:fld>
            <a:endParaRPr lang="en-US"/>
          </a:p>
        </p:txBody>
      </p:sp>
      <p:pic>
        <p:nvPicPr>
          <p:cNvPr id="5" name="Picture 4"/>
          <p:cNvPicPr/>
          <p:nvPr/>
        </p:nvPicPr>
        <p:blipFill>
          <a:blip r:embed="rId2" cstate="print"/>
          <a:srcRect/>
          <a:stretch>
            <a:fillRect/>
          </a:stretch>
        </p:blipFill>
        <p:spPr bwMode="auto">
          <a:xfrm>
            <a:off x="304801" y="1205948"/>
            <a:ext cx="8282607" cy="4485867"/>
          </a:xfrm>
          <a:prstGeom prst="rect">
            <a:avLst/>
          </a:prstGeom>
          <a:noFill/>
          <a:ln w="9525">
            <a:noFill/>
            <a:miter lim="800000"/>
            <a:headEnd/>
            <a:tailEnd/>
          </a:ln>
        </p:spPr>
      </p:pic>
    </p:spTree>
    <p:extLst>
      <p:ext uri="{BB962C8B-B14F-4D97-AF65-F5344CB8AC3E}">
        <p14:creationId xmlns:p14="http://schemas.microsoft.com/office/powerpoint/2010/main" val="326395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5"/>
          </p:nvPr>
        </p:nvSpPr>
        <p:spPr/>
        <p:txBody>
          <a:bodyPr/>
          <a:lstStyle/>
          <a:p>
            <a:fld id="{FF66E056-D5E1-5E4E-9EF8-A7477DF72268}" type="slidenum">
              <a:rPr lang="en-US" smtClean="0"/>
              <a:pPr/>
              <a:t>23</a:t>
            </a:fld>
            <a:endParaRPr lang="en-US"/>
          </a:p>
        </p:txBody>
      </p:sp>
      <p:sp>
        <p:nvSpPr>
          <p:cNvPr id="5" name="Title 1"/>
          <p:cNvSpPr>
            <a:spLocks noGrp="1"/>
          </p:cNvSpPr>
          <p:nvPr>
            <p:ph type="title"/>
          </p:nvPr>
        </p:nvSpPr>
        <p:spPr>
          <a:xfrm>
            <a:off x="457199" y="53010"/>
            <a:ext cx="8169966" cy="993912"/>
          </a:xfrm>
        </p:spPr>
        <p:txBody>
          <a:bodyPr>
            <a:noAutofit/>
          </a:bodyPr>
          <a:lstStyle/>
          <a:p>
            <a:r>
              <a:rPr lang="en-US" sz="3200" b="1" dirty="0" smtClean="0">
                <a:solidFill>
                  <a:schemeClr val="tx1"/>
                </a:solidFill>
              </a:rPr>
              <a:t>Clinical course: proposed </a:t>
            </a:r>
            <a:r>
              <a:rPr lang="en-US" sz="3200" b="1" dirty="0">
                <a:solidFill>
                  <a:schemeClr val="tx1"/>
                </a:solidFill>
              </a:rPr>
              <a:t>Revision </a:t>
            </a:r>
            <a:r>
              <a:rPr lang="en-US" sz="3200" b="1" dirty="0" smtClean="0">
                <a:solidFill>
                  <a:schemeClr val="tx1"/>
                </a:solidFill>
              </a:rPr>
              <a:t>2013</a:t>
            </a:r>
            <a:r>
              <a:rPr lang="en-US" sz="3200" b="1" baseline="30000" dirty="0" smtClean="0">
                <a:solidFill>
                  <a:schemeClr val="tx1"/>
                </a:solidFill>
              </a:rPr>
              <a:t>67</a:t>
            </a:r>
            <a:endParaRPr lang="en-MY" sz="3200" b="1" baseline="30000" dirty="0">
              <a:solidFill>
                <a:schemeClr val="tx1"/>
              </a:solidFill>
            </a:endParaRPr>
          </a:p>
        </p:txBody>
      </p:sp>
      <p:pic>
        <p:nvPicPr>
          <p:cNvPr id="6" name="Picture 5"/>
          <p:cNvPicPr/>
          <p:nvPr/>
        </p:nvPicPr>
        <p:blipFill>
          <a:blip r:embed="rId2" cstate="print"/>
          <a:srcRect/>
          <a:stretch>
            <a:fillRect/>
          </a:stretch>
        </p:blipFill>
        <p:spPr bwMode="auto">
          <a:xfrm>
            <a:off x="457200" y="1093309"/>
            <a:ext cx="7918173" cy="4790656"/>
          </a:xfrm>
          <a:prstGeom prst="rect">
            <a:avLst/>
          </a:prstGeom>
          <a:noFill/>
          <a:ln w="9525">
            <a:noFill/>
            <a:miter lim="800000"/>
            <a:headEnd/>
            <a:tailEnd/>
          </a:ln>
        </p:spPr>
      </p:pic>
    </p:spTree>
    <p:extLst>
      <p:ext uri="{BB962C8B-B14F-4D97-AF65-F5344CB8AC3E}">
        <p14:creationId xmlns:p14="http://schemas.microsoft.com/office/powerpoint/2010/main" val="34436211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49"/>
            <a:ext cx="7467600" cy="679515"/>
          </a:xfrm>
        </p:spPr>
        <p:txBody>
          <a:bodyPr>
            <a:normAutofit/>
          </a:bodyPr>
          <a:lstStyle/>
          <a:p>
            <a:r>
              <a:rPr lang="en-MY" sz="3200" b="1" dirty="0" smtClean="0">
                <a:solidFill>
                  <a:schemeClr val="tx1"/>
                </a:solidFill>
              </a:rPr>
              <a:t>Clinical severity</a:t>
            </a:r>
            <a:endParaRPr lang="en-MY" sz="3200" b="1" dirty="0">
              <a:solidFill>
                <a:schemeClr val="tx1"/>
              </a:solidFill>
            </a:endParaRPr>
          </a:p>
        </p:txBody>
      </p:sp>
      <p:sp>
        <p:nvSpPr>
          <p:cNvPr id="3" name="Content Placeholder 2"/>
          <p:cNvSpPr>
            <a:spLocks noGrp="1"/>
          </p:cNvSpPr>
          <p:nvPr>
            <p:ph sz="quarter" idx="1"/>
          </p:nvPr>
        </p:nvSpPr>
        <p:spPr>
          <a:xfrm>
            <a:off x="377687" y="755375"/>
            <a:ext cx="8169965" cy="6076121"/>
          </a:xfrm>
        </p:spPr>
        <p:txBody>
          <a:bodyPr>
            <a:normAutofit fontScale="62500" lnSpcReduction="20000"/>
          </a:bodyPr>
          <a:lstStyle/>
          <a:p>
            <a:r>
              <a:rPr lang="en-MY" sz="3800" dirty="0"/>
              <a:t>MS can also be defined based on clinical severity as </a:t>
            </a:r>
            <a:r>
              <a:rPr lang="en-MY" sz="3800" dirty="0" smtClean="0"/>
              <a:t>below:</a:t>
            </a:r>
            <a:r>
              <a:rPr lang="en-MY" sz="3800" baseline="30000" dirty="0" smtClean="0"/>
              <a:t>65, 66</a:t>
            </a:r>
            <a:endParaRPr lang="en-MY" sz="3800" baseline="30000" dirty="0"/>
          </a:p>
          <a:p>
            <a:pPr marL="622300" lvl="1" indent="-357188">
              <a:buSzPct val="100000"/>
              <a:buFont typeface="+mj-lt"/>
              <a:buAutoNum type="arabicPeriod"/>
              <a:tabLst>
                <a:tab pos="622300" algn="l"/>
              </a:tabLst>
            </a:pPr>
            <a:r>
              <a:rPr lang="en-MY" sz="3200" dirty="0" smtClean="0"/>
              <a:t>Benign </a:t>
            </a:r>
            <a:r>
              <a:rPr lang="en-MY" sz="3200" dirty="0"/>
              <a:t>MS</a:t>
            </a:r>
          </a:p>
          <a:p>
            <a:pPr lvl="2" indent="-292100"/>
            <a:r>
              <a:rPr lang="en-MY" sz="2900" dirty="0"/>
              <a:t>Patient with minimal (EDSS ≤3.0) or no disability in all neurological systems </a:t>
            </a:r>
            <a:r>
              <a:rPr lang="en-MY" sz="2900" dirty="0" smtClean="0"/>
              <a:t>at 10 </a:t>
            </a:r>
            <a:r>
              <a:rPr lang="en-MY" sz="2900" dirty="0"/>
              <a:t>to 15 years after disease onset.</a:t>
            </a:r>
          </a:p>
          <a:p>
            <a:pPr marL="622300" lvl="1" indent="-357188">
              <a:buSzPct val="100000"/>
              <a:buFont typeface="+mj-lt"/>
              <a:buAutoNum type="arabicPeriod"/>
            </a:pPr>
            <a:r>
              <a:rPr lang="en-MY" sz="3200" dirty="0" smtClean="0"/>
              <a:t>Malignant </a:t>
            </a:r>
            <a:r>
              <a:rPr lang="en-MY" sz="3200" dirty="0"/>
              <a:t>MS</a:t>
            </a:r>
          </a:p>
          <a:p>
            <a:pPr lvl="2" indent="-292100"/>
            <a:r>
              <a:rPr lang="en-MY" sz="2900" dirty="0"/>
              <a:t>Rapid </a:t>
            </a:r>
            <a:r>
              <a:rPr lang="en-MY" sz="2900" dirty="0" smtClean="0"/>
              <a:t>&amp; </a:t>
            </a:r>
            <a:r>
              <a:rPr lang="en-MY" sz="2900" dirty="0"/>
              <a:t>progressive course of illness, leading to significant disability in multiple neurological systems or death in a relatively short time after disease onset.</a:t>
            </a:r>
          </a:p>
          <a:p>
            <a:endParaRPr lang="en-MY" sz="1900" dirty="0"/>
          </a:p>
          <a:p>
            <a:r>
              <a:rPr lang="en-MY" sz="3200" dirty="0"/>
              <a:t>Other definitions:</a:t>
            </a:r>
          </a:p>
          <a:p>
            <a:pPr marL="622300" lvl="1" indent="-357188"/>
            <a:r>
              <a:rPr lang="en-MY" sz="2900" dirty="0"/>
              <a:t>Acute relapse/attack/exacerbation is the occurrence of a symptom or symptoms of neurological dysfunction, with or without objective confirmation, lasting more than 24 hours, in the absence of fever or </a:t>
            </a:r>
            <a:r>
              <a:rPr lang="en-MY" sz="2900" dirty="0" smtClean="0"/>
              <a:t>infection.</a:t>
            </a:r>
            <a:r>
              <a:rPr lang="en-MY" sz="2900" baseline="30000" dirty="0" smtClean="0"/>
              <a:t>20</a:t>
            </a:r>
            <a:endParaRPr lang="en-MY" sz="2900" baseline="30000" dirty="0"/>
          </a:p>
          <a:p>
            <a:pPr marL="622300" lvl="1" indent="-357188"/>
            <a:r>
              <a:rPr lang="en-MY" sz="2900" dirty="0" err="1" smtClean="0"/>
              <a:t>Pseudorelapse</a:t>
            </a:r>
            <a:r>
              <a:rPr lang="en-MY" sz="2900" dirty="0" smtClean="0"/>
              <a:t> </a:t>
            </a:r>
            <a:r>
              <a:rPr lang="en-MY" sz="2900" dirty="0"/>
              <a:t>is defined as transient increase in the intensity of pre-existing symptoms </a:t>
            </a:r>
            <a:r>
              <a:rPr lang="en-MY" sz="2900" dirty="0" smtClean="0"/>
              <a:t>occurring </a:t>
            </a:r>
            <a:r>
              <a:rPr lang="en-MY" sz="2900" dirty="0"/>
              <a:t>in the context of fever, or other conditions known to alter the conduction of nerve impulses, but rapid reversion to previous baseline functional </a:t>
            </a:r>
            <a:r>
              <a:rPr lang="en-MY" sz="2900" dirty="0" smtClean="0"/>
              <a:t>status.</a:t>
            </a:r>
            <a:r>
              <a:rPr lang="en-MY" sz="2900" baseline="30000" dirty="0" smtClean="0"/>
              <a:t>22</a:t>
            </a:r>
            <a:endParaRPr lang="en-MY" sz="2900" baseline="30000" dirty="0"/>
          </a:p>
          <a:p>
            <a:endParaRPr lang="en-MY" sz="1900" dirty="0"/>
          </a:p>
          <a:p>
            <a:pPr marL="0" indent="0">
              <a:lnSpc>
                <a:spcPct val="120000"/>
              </a:lnSpc>
              <a:spcBef>
                <a:spcPts val="0"/>
              </a:spcBef>
              <a:buNone/>
            </a:pPr>
            <a:r>
              <a:rPr lang="en-MY" sz="2000" dirty="0"/>
              <a:t> </a:t>
            </a:r>
            <a:r>
              <a:rPr lang="en-MY" sz="2000" dirty="0" smtClean="0"/>
              <a:t>  </a:t>
            </a:r>
            <a:r>
              <a:rPr lang="en-MY" sz="2000" dirty="0" smtClean="0"/>
              <a:t>   </a:t>
            </a:r>
            <a:r>
              <a:rPr lang="en-MY" sz="2200" dirty="0" smtClean="0"/>
              <a:t>20. </a:t>
            </a:r>
            <a:r>
              <a:rPr lang="en-MY" sz="2200" dirty="0" err="1" smtClean="0"/>
              <a:t>Polman</a:t>
            </a:r>
            <a:r>
              <a:rPr lang="en-MY" sz="2200" dirty="0" smtClean="0"/>
              <a:t> </a:t>
            </a:r>
            <a:r>
              <a:rPr lang="en-MY" sz="2200" dirty="0"/>
              <a:t>CH, </a:t>
            </a:r>
            <a:r>
              <a:rPr lang="en-MY" sz="2200" dirty="0" smtClean="0"/>
              <a:t>et </a:t>
            </a:r>
            <a:r>
              <a:rPr lang="en-MY" sz="2200" dirty="0"/>
              <a:t>al. </a:t>
            </a:r>
            <a:r>
              <a:rPr lang="en-MY" sz="2200" dirty="0" smtClean="0"/>
              <a:t>Ann </a:t>
            </a:r>
            <a:r>
              <a:rPr lang="en-MY" sz="2200" dirty="0"/>
              <a:t>Neurol. 2011;69(2):</a:t>
            </a:r>
            <a:r>
              <a:rPr lang="en-MY" sz="2200" dirty="0" smtClean="0"/>
              <a:t>292-302</a:t>
            </a:r>
          </a:p>
          <a:p>
            <a:pPr marL="0" indent="0">
              <a:lnSpc>
                <a:spcPct val="120000"/>
              </a:lnSpc>
              <a:spcBef>
                <a:spcPts val="0"/>
              </a:spcBef>
              <a:buNone/>
            </a:pPr>
            <a:r>
              <a:rPr lang="en-MY" sz="2200" dirty="0" smtClean="0"/>
              <a:t>   </a:t>
            </a:r>
            <a:r>
              <a:rPr lang="en-MY" sz="2200" dirty="0" smtClean="0"/>
              <a:t>   </a:t>
            </a:r>
            <a:r>
              <a:rPr lang="en-MY" sz="2200" dirty="0" smtClean="0"/>
              <a:t>22. Thrower BW. Neurologist. 2009;15(1):1-5</a:t>
            </a:r>
          </a:p>
          <a:p>
            <a:pPr marL="0" indent="0">
              <a:lnSpc>
                <a:spcPct val="120000"/>
              </a:lnSpc>
              <a:spcBef>
                <a:spcPts val="0"/>
              </a:spcBef>
              <a:buNone/>
            </a:pPr>
            <a:r>
              <a:rPr lang="en-MY" sz="2200" dirty="0" smtClean="0"/>
              <a:t>   </a:t>
            </a:r>
            <a:r>
              <a:rPr lang="en-MY" sz="2200" dirty="0" smtClean="0"/>
              <a:t>   </a:t>
            </a:r>
            <a:r>
              <a:rPr lang="en-MY" sz="2200" dirty="0" smtClean="0"/>
              <a:t>65. Lublin FD, et al. Neurology. 1996;46(4):907-911</a:t>
            </a:r>
          </a:p>
          <a:p>
            <a:pPr marL="0" indent="0">
              <a:lnSpc>
                <a:spcPct val="120000"/>
              </a:lnSpc>
              <a:spcBef>
                <a:spcPts val="0"/>
              </a:spcBef>
              <a:buNone/>
            </a:pPr>
            <a:r>
              <a:rPr lang="en-MY" sz="2200" dirty="0" smtClean="0"/>
              <a:t>   </a:t>
            </a:r>
            <a:r>
              <a:rPr lang="en-MY" sz="2200" dirty="0" smtClean="0"/>
              <a:t>   </a:t>
            </a:r>
            <a:r>
              <a:rPr lang="en-MY" sz="2200" dirty="0" smtClean="0"/>
              <a:t>66. Glad S, et al. </a:t>
            </a:r>
            <a:r>
              <a:rPr lang="en-MY" sz="2200" dirty="0" err="1" smtClean="0"/>
              <a:t>Acta</a:t>
            </a:r>
            <a:r>
              <a:rPr lang="en-MY" sz="2200" dirty="0" smtClean="0"/>
              <a:t> </a:t>
            </a:r>
            <a:r>
              <a:rPr lang="en-MY" sz="2200" dirty="0" err="1" smtClean="0"/>
              <a:t>Neurol</a:t>
            </a:r>
            <a:r>
              <a:rPr lang="en-MY" sz="2200" dirty="0" smtClean="0"/>
              <a:t> </a:t>
            </a:r>
            <a:r>
              <a:rPr lang="en-MY" sz="2200" dirty="0" err="1" smtClean="0"/>
              <a:t>Scand</a:t>
            </a:r>
            <a:r>
              <a:rPr lang="en-MY" sz="2200" dirty="0" smtClean="0"/>
              <a:t> Suppl. 2006;183:55-57</a:t>
            </a:r>
          </a:p>
          <a:p>
            <a:endParaRPr lang="en-MY" sz="20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24</a:t>
            </a:fld>
            <a:endParaRPr lang="en-US"/>
          </a:p>
        </p:txBody>
      </p:sp>
    </p:spTree>
    <p:extLst>
      <p:ext uri="{BB962C8B-B14F-4D97-AF65-F5344CB8AC3E}">
        <p14:creationId xmlns:p14="http://schemas.microsoft.com/office/powerpoint/2010/main" val="55525944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
            <a:ext cx="7467600" cy="647700"/>
          </a:xfrm>
        </p:spPr>
        <p:txBody>
          <a:bodyPr>
            <a:normAutofit/>
          </a:bodyPr>
          <a:lstStyle/>
          <a:p>
            <a:r>
              <a:rPr lang="en-MY" sz="3200" b="1" dirty="0" smtClean="0">
                <a:solidFill>
                  <a:schemeClr val="tx1"/>
                </a:solidFill>
              </a:rPr>
              <a:t>Definition</a:t>
            </a:r>
            <a:endParaRPr lang="en-MY" sz="3200" b="1" dirty="0">
              <a:solidFill>
                <a:schemeClr val="tx1"/>
              </a:solidFill>
            </a:endParaRPr>
          </a:p>
        </p:txBody>
      </p:sp>
      <p:sp>
        <p:nvSpPr>
          <p:cNvPr id="4" name="Slide Number Placeholder 3"/>
          <p:cNvSpPr>
            <a:spLocks noGrp="1"/>
          </p:cNvSpPr>
          <p:nvPr>
            <p:ph type="sldNum" sz="quarter" idx="15"/>
          </p:nvPr>
        </p:nvSpPr>
        <p:spPr/>
        <p:txBody>
          <a:bodyPr/>
          <a:lstStyle/>
          <a:p>
            <a:fld id="{FF66E056-D5E1-5E4E-9EF8-A7477DF72268}" type="slidenum">
              <a:rPr lang="en-US" smtClean="0"/>
              <a:pPr/>
              <a:t>25</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80574" y="647699"/>
            <a:ext cx="5867951" cy="6097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2308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02"/>
            <a:ext cx="7467600" cy="1143000"/>
          </a:xfrm>
        </p:spPr>
        <p:txBody>
          <a:bodyPr>
            <a:normAutofit/>
          </a:bodyPr>
          <a:lstStyle/>
          <a:p>
            <a:r>
              <a:rPr lang="en-MY" sz="3200" b="1" dirty="0" err="1">
                <a:solidFill>
                  <a:schemeClr val="tx1"/>
                </a:solidFill>
              </a:rPr>
              <a:t>Kurtzke's</a:t>
            </a:r>
            <a:r>
              <a:rPr lang="en-MY" sz="3200" b="1" dirty="0">
                <a:solidFill>
                  <a:schemeClr val="tx1"/>
                </a:solidFill>
              </a:rPr>
              <a:t> Extended Disability Status Scale (</a:t>
            </a:r>
            <a:r>
              <a:rPr lang="en-MY" sz="3200" b="1" dirty="0" smtClean="0">
                <a:solidFill>
                  <a:schemeClr val="tx1"/>
                </a:solidFill>
              </a:rPr>
              <a:t>EDSS)</a:t>
            </a:r>
            <a:r>
              <a:rPr lang="en-MY" sz="3200" b="1" baseline="30000" dirty="0" smtClean="0">
                <a:solidFill>
                  <a:schemeClr val="tx1"/>
                </a:solidFill>
              </a:rPr>
              <a:t>7, 21</a:t>
            </a:r>
            <a:endParaRPr lang="en-MY" sz="3200" b="1" baseline="30000" dirty="0">
              <a:solidFill>
                <a:schemeClr val="tx1"/>
              </a:solidFill>
            </a:endParaRPr>
          </a:p>
        </p:txBody>
      </p:sp>
      <p:sp>
        <p:nvSpPr>
          <p:cNvPr id="3" name="Content Placeholder 2"/>
          <p:cNvSpPr>
            <a:spLocks noGrp="1"/>
          </p:cNvSpPr>
          <p:nvPr>
            <p:ph sz="quarter" idx="1"/>
          </p:nvPr>
        </p:nvSpPr>
        <p:spPr>
          <a:xfrm>
            <a:off x="457200" y="3750364"/>
            <a:ext cx="8037443" cy="2981738"/>
          </a:xfrm>
        </p:spPr>
        <p:txBody>
          <a:bodyPr>
            <a:normAutofit fontScale="70000" lnSpcReduction="20000"/>
          </a:bodyPr>
          <a:lstStyle/>
          <a:p>
            <a:r>
              <a:rPr lang="en-MY" sz="3400" dirty="0" err="1"/>
              <a:t>Kurtske's</a:t>
            </a:r>
            <a:r>
              <a:rPr lang="en-MY" sz="3400" dirty="0"/>
              <a:t> </a:t>
            </a:r>
            <a:r>
              <a:rPr lang="en-MY" sz="3400" dirty="0" smtClean="0"/>
              <a:t>EDSS </a:t>
            </a:r>
            <a:r>
              <a:rPr lang="en-MY" sz="3400" dirty="0"/>
              <a:t>is the gold standard for grading clinical impairment </a:t>
            </a:r>
            <a:r>
              <a:rPr lang="en-MY" sz="3400" dirty="0" smtClean="0"/>
              <a:t>&amp; </a:t>
            </a:r>
            <a:r>
              <a:rPr lang="en-MY" sz="3400" dirty="0"/>
              <a:t>disability in </a:t>
            </a:r>
            <a:r>
              <a:rPr lang="en-MY" sz="3400" dirty="0" smtClean="0"/>
              <a:t>MS.</a:t>
            </a:r>
            <a:endParaRPr lang="en-MY" sz="3400" dirty="0"/>
          </a:p>
          <a:p>
            <a:endParaRPr lang="en-MY" sz="2900" dirty="0"/>
          </a:p>
          <a:p>
            <a:r>
              <a:rPr lang="en-MY" sz="3400" dirty="0"/>
              <a:t>EDSS steps 1.0 to 4.5 refer to people with MS who are fully ambulatory. EDSS steps 5.0 to 9.5 are defined by the impairment to ambulation.</a:t>
            </a:r>
          </a:p>
          <a:p>
            <a:endParaRPr lang="en-MY" sz="2900" dirty="0"/>
          </a:p>
          <a:p>
            <a:r>
              <a:rPr lang="en-MY" sz="3400" dirty="0"/>
              <a:t>The clinical meaning of each possible result is </a:t>
            </a:r>
            <a:r>
              <a:rPr lang="en-MY" sz="3400" dirty="0" smtClean="0"/>
              <a:t>shown </a:t>
            </a:r>
            <a:r>
              <a:rPr lang="en-MY" sz="3400" dirty="0"/>
              <a:t>in the following slide</a:t>
            </a:r>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26</a:t>
            </a:fld>
            <a:endParaRPr lang="en-US"/>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606" y="1333192"/>
            <a:ext cx="7824021" cy="2191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100237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79519"/>
          </a:xfrm>
        </p:spPr>
        <p:txBody>
          <a:bodyPr>
            <a:normAutofit/>
          </a:bodyPr>
          <a:lstStyle/>
          <a:p>
            <a:r>
              <a:rPr lang="en-MY" sz="3200" b="1" dirty="0" smtClean="0">
                <a:solidFill>
                  <a:schemeClr val="tx1"/>
                </a:solidFill>
              </a:rPr>
              <a:t>EDSS</a:t>
            </a:r>
            <a:endParaRPr lang="en-MY" sz="3200" b="1" dirty="0">
              <a:solidFill>
                <a:schemeClr val="tx1"/>
              </a:solidFill>
            </a:endParaRPr>
          </a:p>
        </p:txBody>
      </p:sp>
      <p:sp>
        <p:nvSpPr>
          <p:cNvPr id="4" name="Slide Number Placeholder 3"/>
          <p:cNvSpPr>
            <a:spLocks noGrp="1"/>
          </p:cNvSpPr>
          <p:nvPr>
            <p:ph type="sldNum" sz="quarter" idx="15"/>
          </p:nvPr>
        </p:nvSpPr>
        <p:spPr/>
        <p:txBody>
          <a:bodyPr/>
          <a:lstStyle/>
          <a:p>
            <a:fld id="{FF66E056-D5E1-5E4E-9EF8-A7477DF72268}" type="slidenum">
              <a:rPr lang="en-US" smtClean="0"/>
              <a:pPr/>
              <a:t>27</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3357" y="135169"/>
            <a:ext cx="4863547" cy="66786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443036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Conversion to SPMS</a:t>
            </a:r>
            <a:endParaRPr lang="en-MY" sz="3200" b="1" dirty="0">
              <a:solidFill>
                <a:schemeClr val="tx1"/>
              </a:solidFill>
            </a:endParaRPr>
          </a:p>
        </p:txBody>
      </p:sp>
      <p:sp>
        <p:nvSpPr>
          <p:cNvPr id="3" name="Content Placeholder 2"/>
          <p:cNvSpPr>
            <a:spLocks noGrp="1"/>
          </p:cNvSpPr>
          <p:nvPr>
            <p:ph sz="quarter" idx="1"/>
          </p:nvPr>
        </p:nvSpPr>
        <p:spPr>
          <a:xfrm>
            <a:off x="457200" y="1600200"/>
            <a:ext cx="7904922" cy="4873752"/>
          </a:xfrm>
        </p:spPr>
        <p:txBody>
          <a:bodyPr>
            <a:normAutofit lnSpcReduction="10000"/>
          </a:bodyPr>
          <a:lstStyle/>
          <a:p>
            <a:r>
              <a:rPr lang="en-MY" dirty="0"/>
              <a:t>A longer first inter-attack interval is associated with lower probability of progression to SPMS (HR=0.97, p=0.007</a:t>
            </a:r>
            <a:r>
              <a:rPr lang="en-MY" dirty="0" smtClean="0"/>
              <a:t>).</a:t>
            </a:r>
            <a:r>
              <a:rPr lang="en-MY" baseline="30000" dirty="0" smtClean="0"/>
              <a:t>64</a:t>
            </a:r>
            <a:endParaRPr lang="en-MY" baseline="30000" dirty="0"/>
          </a:p>
          <a:p>
            <a:endParaRPr lang="en-MY" sz="2000" dirty="0"/>
          </a:p>
          <a:p>
            <a:r>
              <a:rPr lang="en-MY" dirty="0"/>
              <a:t>More relapses in the first </a:t>
            </a:r>
            <a:r>
              <a:rPr lang="en-MY" dirty="0" smtClean="0"/>
              <a:t>2 </a:t>
            </a:r>
            <a:r>
              <a:rPr lang="en-MY" dirty="0"/>
              <a:t>years </a:t>
            </a:r>
            <a:r>
              <a:rPr lang="en-MY" dirty="0" smtClean="0"/>
              <a:t>are </a:t>
            </a:r>
            <a:r>
              <a:rPr lang="en-MY" dirty="0"/>
              <a:t>related to a higher probability of conversion to SPMS (HR=1.1, p=0.003</a:t>
            </a:r>
            <a:r>
              <a:rPr lang="en-MY" dirty="0" smtClean="0"/>
              <a:t>).</a:t>
            </a:r>
            <a:r>
              <a:rPr lang="en-MY" baseline="30000" dirty="0" smtClean="0"/>
              <a:t>64</a:t>
            </a:r>
            <a:endParaRPr lang="en-MY" baseline="30000" dirty="0"/>
          </a:p>
          <a:p>
            <a:endParaRPr lang="en-MY" sz="2000" dirty="0"/>
          </a:p>
          <a:p>
            <a:r>
              <a:rPr lang="en-MY" dirty="0"/>
              <a:t>Hence, emphasising the importance of early initiation of </a:t>
            </a:r>
            <a:r>
              <a:rPr lang="en-MY" dirty="0" smtClean="0"/>
              <a:t>DMT.</a:t>
            </a:r>
            <a:endParaRPr lang="en-MY" dirty="0"/>
          </a:p>
          <a:p>
            <a:endParaRPr lang="en-MY" sz="2000" dirty="0" smtClean="0"/>
          </a:p>
          <a:p>
            <a:pPr marL="0" indent="0">
              <a:lnSpc>
                <a:spcPct val="110000"/>
              </a:lnSpc>
              <a:spcBef>
                <a:spcPts val="0"/>
              </a:spcBef>
              <a:buNone/>
            </a:pPr>
            <a:r>
              <a:rPr lang="en-MY" dirty="0"/>
              <a:t>   </a:t>
            </a:r>
            <a:r>
              <a:rPr lang="en-MY" sz="1400" dirty="0"/>
              <a:t>64. </a:t>
            </a:r>
            <a:r>
              <a:rPr lang="en-MY" sz="1400" dirty="0" err="1"/>
              <a:t>Scalfari</a:t>
            </a:r>
            <a:r>
              <a:rPr lang="en-MY" sz="1400" dirty="0"/>
              <a:t> A, </a:t>
            </a:r>
            <a:r>
              <a:rPr lang="en-MY" sz="1400" dirty="0" smtClean="0"/>
              <a:t>et </a:t>
            </a:r>
            <a:r>
              <a:rPr lang="en-MY" sz="1400" dirty="0"/>
              <a:t>al. </a:t>
            </a:r>
            <a:r>
              <a:rPr lang="en-MY" sz="1400" dirty="0" smtClean="0"/>
              <a:t>Brain. 2010;133(Pt </a:t>
            </a:r>
            <a:r>
              <a:rPr lang="en-MY" sz="1400" dirty="0"/>
              <a:t>7):</a:t>
            </a:r>
            <a:r>
              <a:rPr lang="en-MY" sz="1400" dirty="0" smtClean="0"/>
              <a:t>1914-1929</a:t>
            </a:r>
          </a:p>
          <a:p>
            <a:pPr marL="0" indent="0">
              <a:lnSpc>
                <a:spcPct val="110000"/>
              </a:lnSpc>
              <a:spcBef>
                <a:spcPts val="0"/>
              </a:spcBef>
              <a:buNone/>
            </a:pPr>
            <a:r>
              <a:rPr lang="en-MY" sz="1400" dirty="0" smtClean="0"/>
              <a:t>     </a:t>
            </a:r>
            <a:r>
              <a:rPr lang="en-MY" sz="1400" dirty="0" err="1" smtClean="0"/>
              <a:t>Kurtzke</a:t>
            </a:r>
            <a:r>
              <a:rPr lang="en-MY" sz="1400" dirty="0" smtClean="0"/>
              <a:t> </a:t>
            </a:r>
            <a:r>
              <a:rPr lang="en-MY" sz="1400" dirty="0"/>
              <a:t>JF. </a:t>
            </a:r>
            <a:r>
              <a:rPr lang="en-MY" sz="1400" dirty="0" smtClean="0"/>
              <a:t>Neurology</a:t>
            </a:r>
            <a:r>
              <a:rPr lang="en-MY" sz="1400" dirty="0"/>
              <a:t>. 1983 Nov;33(11):1444-52</a:t>
            </a:r>
          </a:p>
          <a:p>
            <a:pPr marL="0" indent="0">
              <a:buNone/>
            </a:pPr>
            <a:endParaRPr lang="en-MY" sz="14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28</a:t>
            </a:fld>
            <a:endParaRPr lang="en-US"/>
          </a:p>
        </p:txBody>
      </p:sp>
    </p:spTree>
    <p:extLst>
      <p:ext uri="{BB962C8B-B14F-4D97-AF65-F5344CB8AC3E}">
        <p14:creationId xmlns:p14="http://schemas.microsoft.com/office/powerpoint/2010/main" val="1193807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8623"/>
            <a:ext cx="8063948" cy="732526"/>
          </a:xfrm>
        </p:spPr>
        <p:txBody>
          <a:bodyPr>
            <a:noAutofit/>
          </a:bodyPr>
          <a:lstStyle/>
          <a:p>
            <a:r>
              <a:rPr lang="en-MY" sz="3200" b="1" dirty="0" smtClean="0">
                <a:solidFill>
                  <a:schemeClr val="tx1"/>
                </a:solidFill>
              </a:rPr>
              <a:t>Clinically Isolated Syndrome (CIS)</a:t>
            </a:r>
            <a:endParaRPr lang="en-MY" sz="3200" b="1" dirty="0">
              <a:solidFill>
                <a:schemeClr val="tx1"/>
              </a:solidFill>
            </a:endParaRPr>
          </a:p>
        </p:txBody>
      </p:sp>
      <p:sp>
        <p:nvSpPr>
          <p:cNvPr id="3" name="Content Placeholder 2"/>
          <p:cNvSpPr>
            <a:spLocks noGrp="1"/>
          </p:cNvSpPr>
          <p:nvPr>
            <p:ph sz="quarter" idx="1"/>
          </p:nvPr>
        </p:nvSpPr>
        <p:spPr>
          <a:xfrm>
            <a:off x="457200" y="1166190"/>
            <a:ext cx="7931426" cy="5459895"/>
          </a:xfrm>
        </p:spPr>
        <p:txBody>
          <a:bodyPr>
            <a:normAutofit fontScale="70000" lnSpcReduction="20000"/>
          </a:bodyPr>
          <a:lstStyle/>
          <a:p>
            <a:r>
              <a:rPr lang="en-MY" sz="2900" dirty="0"/>
              <a:t>CIS is the first clinical episode (relapse) in which a patient has symptoms </a:t>
            </a:r>
            <a:r>
              <a:rPr lang="en-MY" sz="2900" dirty="0" smtClean="0"/>
              <a:t>&amp; </a:t>
            </a:r>
            <a:r>
              <a:rPr lang="en-MY" sz="2900" dirty="0"/>
              <a:t>signs suggestive of an inflammatory demyelinating disorder of the CNS.</a:t>
            </a:r>
          </a:p>
          <a:p>
            <a:endParaRPr lang="en-MY" sz="1700" dirty="0"/>
          </a:p>
          <a:p>
            <a:r>
              <a:rPr lang="en-MY" sz="2900" dirty="0"/>
              <a:t>It typically affects young adults (aged 20 - 45 years) with an episode of acute or sub-acute onset, which reaches a peak within 2 - 3 weeks.</a:t>
            </a:r>
          </a:p>
          <a:p>
            <a:endParaRPr lang="en-MY" sz="1700" dirty="0"/>
          </a:p>
          <a:p>
            <a:r>
              <a:rPr lang="en-MY" sz="2900" dirty="0" smtClean="0"/>
              <a:t>The </a:t>
            </a:r>
            <a:r>
              <a:rPr lang="en-MY" sz="2900" dirty="0"/>
              <a:t>episode should last for at least 24 hours </a:t>
            </a:r>
            <a:r>
              <a:rPr lang="en-MY" sz="2900" dirty="0" smtClean="0"/>
              <a:t>&amp; </a:t>
            </a:r>
            <a:r>
              <a:rPr lang="en-MY" sz="2900" dirty="0"/>
              <a:t>occur in the absence of fever or infection, with no clinical features of </a:t>
            </a:r>
            <a:r>
              <a:rPr lang="en-MY" sz="2900" dirty="0" smtClean="0"/>
              <a:t>encephalopathy.</a:t>
            </a:r>
            <a:endParaRPr lang="en-MY" sz="2900" dirty="0"/>
          </a:p>
          <a:p>
            <a:endParaRPr lang="en-MY" sz="1700" dirty="0"/>
          </a:p>
          <a:p>
            <a:r>
              <a:rPr lang="en-MY" sz="2900" dirty="0"/>
              <a:t>Diagnosis of clinically definite multiple sclerosis (CDMS) can be made clinically if CIS patients have another attack. However a second attack is not required if 2010 Mc Donald MRI criteria for dissemination in space (DIS) </a:t>
            </a:r>
            <a:r>
              <a:rPr lang="en-MY" sz="2900" dirty="0" smtClean="0"/>
              <a:t>&amp; </a:t>
            </a:r>
            <a:r>
              <a:rPr lang="en-MY" sz="2900" dirty="0"/>
              <a:t>dissemination in time (DIT) is fulfilled at presentation.</a:t>
            </a:r>
          </a:p>
          <a:p>
            <a:endParaRPr lang="en-MY" sz="2900" dirty="0" smtClean="0"/>
          </a:p>
          <a:p>
            <a:pPr marL="0" indent="0">
              <a:lnSpc>
                <a:spcPct val="120000"/>
              </a:lnSpc>
              <a:spcBef>
                <a:spcPts val="0"/>
              </a:spcBef>
              <a:buNone/>
            </a:pPr>
            <a:r>
              <a:rPr lang="en-MY" sz="2000" dirty="0" smtClean="0"/>
              <a:t>      26. Miller </a:t>
            </a:r>
            <a:r>
              <a:rPr lang="en-MY" sz="2000" dirty="0"/>
              <a:t>DH, </a:t>
            </a:r>
            <a:r>
              <a:rPr lang="en-MY" sz="2000" dirty="0" smtClean="0"/>
              <a:t>et al. Lancet </a:t>
            </a:r>
            <a:r>
              <a:rPr lang="en-MY" sz="2000" dirty="0"/>
              <a:t>Neurol. 2012;11(2):</a:t>
            </a:r>
            <a:r>
              <a:rPr lang="en-MY" sz="2000" dirty="0" smtClean="0"/>
              <a:t>157-169</a:t>
            </a:r>
            <a:endParaRPr lang="en-MY" sz="2000" dirty="0"/>
          </a:p>
          <a:p>
            <a:pPr marL="0" indent="0">
              <a:lnSpc>
                <a:spcPct val="120000"/>
              </a:lnSpc>
              <a:spcBef>
                <a:spcPts val="0"/>
              </a:spcBef>
              <a:buNone/>
            </a:pPr>
            <a:r>
              <a:rPr lang="en-MY" sz="2000" dirty="0" smtClean="0"/>
              <a:t>      27. Miller </a:t>
            </a:r>
            <a:r>
              <a:rPr lang="en-MY" sz="2000" dirty="0"/>
              <a:t>D, </a:t>
            </a:r>
            <a:r>
              <a:rPr lang="en-MY" sz="2000" dirty="0" smtClean="0"/>
              <a:t>et </a:t>
            </a:r>
            <a:r>
              <a:rPr lang="en-MY" sz="2000" dirty="0"/>
              <a:t>al. </a:t>
            </a:r>
            <a:r>
              <a:rPr lang="en-MY" sz="2000" dirty="0" smtClean="0"/>
              <a:t>Lancet </a:t>
            </a:r>
            <a:r>
              <a:rPr lang="en-MY" sz="2000" dirty="0"/>
              <a:t>Neurol. 2005;4(5):</a:t>
            </a:r>
            <a:r>
              <a:rPr lang="en-MY" sz="2000" dirty="0" smtClean="0"/>
              <a:t>281-288</a:t>
            </a:r>
          </a:p>
          <a:p>
            <a:pPr marL="0" indent="0">
              <a:lnSpc>
                <a:spcPct val="120000"/>
              </a:lnSpc>
              <a:spcBef>
                <a:spcPts val="0"/>
              </a:spcBef>
              <a:buNone/>
            </a:pPr>
            <a:r>
              <a:rPr lang="en-MY" sz="2000" dirty="0"/>
              <a:t>      29. Poser CM, </a:t>
            </a:r>
            <a:r>
              <a:rPr lang="en-MY" sz="2000" dirty="0" smtClean="0"/>
              <a:t>et </a:t>
            </a:r>
            <a:r>
              <a:rPr lang="en-MY" sz="2000" dirty="0"/>
              <a:t>al. </a:t>
            </a:r>
            <a:r>
              <a:rPr lang="en-MY" sz="2000" dirty="0" smtClean="0"/>
              <a:t>Ann </a:t>
            </a:r>
            <a:r>
              <a:rPr lang="en-MY" sz="2000" dirty="0"/>
              <a:t>Neurol. 1983;13(3):227-231</a:t>
            </a:r>
            <a:endParaRPr lang="en-MY" sz="2000" dirty="0" smtClean="0"/>
          </a:p>
          <a:p>
            <a:endParaRPr lang="en-MY" sz="20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29</a:t>
            </a:fld>
            <a:endParaRPr lang="en-US"/>
          </a:p>
        </p:txBody>
      </p:sp>
    </p:spTree>
    <p:extLst>
      <p:ext uri="{BB962C8B-B14F-4D97-AF65-F5344CB8AC3E}">
        <p14:creationId xmlns:p14="http://schemas.microsoft.com/office/powerpoint/2010/main" val="3372084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Overview</a:t>
            </a:r>
            <a:endParaRPr lang="en-MY" sz="3200" b="1" dirty="0">
              <a:solidFill>
                <a:schemeClr val="tx1"/>
              </a:solidFill>
            </a:endParaRPr>
          </a:p>
        </p:txBody>
      </p:sp>
      <p:sp>
        <p:nvSpPr>
          <p:cNvPr id="3" name="Content Placeholder 2"/>
          <p:cNvSpPr>
            <a:spLocks noGrp="1"/>
          </p:cNvSpPr>
          <p:nvPr>
            <p:ph sz="quarter" idx="1"/>
          </p:nvPr>
        </p:nvSpPr>
        <p:spPr/>
        <p:txBody>
          <a:bodyPr/>
          <a:lstStyle/>
          <a:p>
            <a:r>
              <a:rPr lang="en-US" sz="2800" dirty="0"/>
              <a:t>Introduction</a:t>
            </a:r>
          </a:p>
          <a:p>
            <a:r>
              <a:rPr lang="en-US" sz="2800" dirty="0"/>
              <a:t>Epidemiology</a:t>
            </a:r>
          </a:p>
          <a:p>
            <a:r>
              <a:rPr lang="en-US" sz="2800" dirty="0"/>
              <a:t>Natural history</a:t>
            </a:r>
          </a:p>
          <a:p>
            <a:r>
              <a:rPr lang="en-US" sz="2800" dirty="0"/>
              <a:t>Clinical presentation </a:t>
            </a:r>
            <a:r>
              <a:rPr lang="en-US" sz="2800" dirty="0" smtClean="0"/>
              <a:t>&amp; </a:t>
            </a:r>
            <a:r>
              <a:rPr lang="en-US" sz="2800" dirty="0"/>
              <a:t>diagnosis</a:t>
            </a:r>
          </a:p>
          <a:p>
            <a:r>
              <a:rPr lang="en-US" sz="2800" dirty="0"/>
              <a:t>Summary</a:t>
            </a:r>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3</a:t>
            </a:fld>
            <a:endParaRPr lang="en-US"/>
          </a:p>
        </p:txBody>
      </p:sp>
    </p:spTree>
    <p:extLst>
      <p:ext uri="{BB962C8B-B14F-4D97-AF65-F5344CB8AC3E}">
        <p14:creationId xmlns:p14="http://schemas.microsoft.com/office/powerpoint/2010/main" val="18639060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354"/>
            <a:ext cx="7467600" cy="706023"/>
          </a:xfrm>
        </p:spPr>
        <p:txBody>
          <a:bodyPr>
            <a:normAutofit/>
          </a:bodyPr>
          <a:lstStyle/>
          <a:p>
            <a:r>
              <a:rPr lang="en-MY" sz="3200" b="1" dirty="0" smtClean="0">
                <a:solidFill>
                  <a:schemeClr val="tx1"/>
                </a:solidFill>
              </a:rPr>
              <a:t>CIS</a:t>
            </a:r>
            <a:r>
              <a:rPr lang="en-MY" sz="2000" b="1" dirty="0" smtClean="0">
                <a:solidFill>
                  <a:schemeClr val="tx1"/>
                </a:solidFill>
              </a:rPr>
              <a:t>-2</a:t>
            </a:r>
            <a:endParaRPr lang="en-MY" sz="2000" b="1" dirty="0">
              <a:solidFill>
                <a:schemeClr val="tx1"/>
              </a:solidFill>
            </a:endParaRPr>
          </a:p>
        </p:txBody>
      </p:sp>
      <p:sp>
        <p:nvSpPr>
          <p:cNvPr id="3" name="Content Placeholder 2"/>
          <p:cNvSpPr>
            <a:spLocks noGrp="1"/>
          </p:cNvSpPr>
          <p:nvPr>
            <p:ph sz="quarter" idx="1"/>
          </p:nvPr>
        </p:nvSpPr>
        <p:spPr>
          <a:xfrm>
            <a:off x="470451" y="954157"/>
            <a:ext cx="8382001" cy="5830953"/>
          </a:xfrm>
        </p:spPr>
        <p:txBody>
          <a:bodyPr>
            <a:normAutofit fontScale="92500" lnSpcReduction="20000"/>
          </a:bodyPr>
          <a:lstStyle/>
          <a:p>
            <a:r>
              <a:rPr lang="en-US" sz="2200" dirty="0"/>
              <a:t>CIS at onset </a:t>
            </a:r>
            <a:r>
              <a:rPr lang="en-US" sz="2200" dirty="0" smtClean="0"/>
              <a:t>include:</a:t>
            </a:r>
            <a:r>
              <a:rPr lang="en-US" sz="2200" baseline="30000" dirty="0" smtClean="0"/>
              <a:t>21, 27</a:t>
            </a:r>
            <a:endParaRPr lang="en-MY" sz="2200" baseline="30000" dirty="0"/>
          </a:p>
          <a:p>
            <a:pPr marL="542925" lvl="1" indent="-277813"/>
            <a:r>
              <a:rPr lang="en-US" sz="1900" dirty="0"/>
              <a:t>ON (20 - 25%)</a:t>
            </a:r>
            <a:endParaRPr lang="en-MY" sz="1900" dirty="0"/>
          </a:p>
          <a:p>
            <a:pPr marL="542925" lvl="1" indent="-277813"/>
            <a:r>
              <a:rPr lang="en-US" sz="1900" dirty="0"/>
              <a:t>TM (partial) (30 - 50%)</a:t>
            </a:r>
            <a:endParaRPr lang="en-MY" sz="1900" dirty="0"/>
          </a:p>
          <a:p>
            <a:pPr marL="542925" lvl="1" indent="-277813"/>
            <a:r>
              <a:rPr lang="en-US" sz="1900" dirty="0"/>
              <a:t>brainstem or cerebellar disease (25 - 30%) </a:t>
            </a:r>
            <a:endParaRPr lang="en-MY" sz="1900" dirty="0"/>
          </a:p>
          <a:p>
            <a:pPr marL="542925" lvl="1" indent="-277813"/>
            <a:r>
              <a:rPr lang="en-US" sz="1900" dirty="0"/>
              <a:t>rarely cerebral hemisphere syndromes (5%)</a:t>
            </a:r>
            <a:endParaRPr lang="en-MY" sz="1900" dirty="0"/>
          </a:p>
          <a:p>
            <a:endParaRPr lang="en-MY" sz="1300" dirty="0"/>
          </a:p>
          <a:p>
            <a:r>
              <a:rPr lang="en-US" sz="2200" dirty="0"/>
              <a:t>About 30 - 70% of patients with CIS will convert to CDMS provided all other potential diagnosis has been excluded within 2 to 5 </a:t>
            </a:r>
            <a:r>
              <a:rPr lang="en-US" sz="2200" dirty="0" smtClean="0"/>
              <a:t>years.</a:t>
            </a:r>
            <a:r>
              <a:rPr lang="en-US" sz="2200" baseline="30000" dirty="0" smtClean="0"/>
              <a:t>27</a:t>
            </a:r>
            <a:endParaRPr lang="en-MY" sz="2200" baseline="30000" dirty="0"/>
          </a:p>
          <a:p>
            <a:endParaRPr lang="en-MY" sz="1300" dirty="0"/>
          </a:p>
          <a:p>
            <a:r>
              <a:rPr lang="da-DK" sz="2200" dirty="0"/>
              <a:t>The presentation of CIS affects the disease course &amp; </a:t>
            </a:r>
            <a:r>
              <a:rPr lang="da-DK" sz="2200" dirty="0" smtClean="0"/>
              <a:t>prognosis:</a:t>
            </a:r>
            <a:r>
              <a:rPr lang="da-DK" sz="2200" baseline="30000" dirty="0" smtClean="0"/>
              <a:t>27, 28</a:t>
            </a:r>
          </a:p>
          <a:p>
            <a:pPr marL="0" indent="0">
              <a:buNone/>
            </a:pPr>
            <a:endParaRPr lang="da-DK" sz="1300" dirty="0"/>
          </a:p>
          <a:p>
            <a:endParaRPr lang="da-DK" dirty="0" smtClean="0"/>
          </a:p>
          <a:p>
            <a:endParaRPr lang="da-DK" dirty="0"/>
          </a:p>
          <a:p>
            <a:endParaRPr lang="da-DK" dirty="0" smtClean="0"/>
          </a:p>
          <a:p>
            <a:pPr marL="0" indent="0">
              <a:buNone/>
            </a:pPr>
            <a:r>
              <a:rPr lang="da-DK" dirty="0" smtClean="0"/>
              <a:t>    </a:t>
            </a:r>
          </a:p>
          <a:p>
            <a:pPr marL="0" indent="0">
              <a:buNone/>
            </a:pPr>
            <a:r>
              <a:rPr lang="da-DK" sz="1500" dirty="0"/>
              <a:t> </a:t>
            </a:r>
            <a:r>
              <a:rPr lang="da-DK" sz="1500" dirty="0" smtClean="0"/>
              <a:t>      </a:t>
            </a:r>
          </a:p>
          <a:p>
            <a:pPr marL="0" indent="0">
              <a:buNone/>
            </a:pPr>
            <a:endParaRPr lang="da-DK" sz="1500" dirty="0"/>
          </a:p>
          <a:p>
            <a:pPr marL="0" indent="0">
              <a:buNone/>
            </a:pPr>
            <a:r>
              <a:rPr lang="da-DK" sz="1500" dirty="0" smtClean="0"/>
              <a:t>       </a:t>
            </a:r>
          </a:p>
          <a:p>
            <a:pPr marL="0" indent="0">
              <a:buNone/>
            </a:pPr>
            <a:r>
              <a:rPr lang="da-DK" sz="1500" dirty="0"/>
              <a:t> </a:t>
            </a:r>
            <a:r>
              <a:rPr lang="da-DK" sz="1500" dirty="0" smtClean="0"/>
              <a:t>  </a:t>
            </a:r>
            <a:r>
              <a:rPr lang="da-DK" sz="1500" dirty="0" smtClean="0"/>
              <a:t>  </a:t>
            </a:r>
            <a:r>
              <a:rPr lang="da-DK" sz="1500" dirty="0" smtClean="0"/>
              <a:t>28. </a:t>
            </a:r>
            <a:r>
              <a:rPr lang="en-MY" sz="1500" dirty="0"/>
              <a:t>Mowry EM, </a:t>
            </a:r>
            <a:r>
              <a:rPr lang="en-MY" sz="1500" dirty="0" smtClean="0"/>
              <a:t>et </a:t>
            </a:r>
            <a:r>
              <a:rPr lang="en-MY" sz="1500" dirty="0"/>
              <a:t>al. </a:t>
            </a:r>
            <a:r>
              <a:rPr lang="en-MY" sz="1500" dirty="0" smtClean="0"/>
              <a:t>J </a:t>
            </a:r>
            <a:r>
              <a:rPr lang="en-MY" sz="1500" dirty="0"/>
              <a:t>Neurol. 2009;256(7):1061-1066</a:t>
            </a:r>
          </a:p>
        </p:txBody>
      </p:sp>
      <p:sp>
        <p:nvSpPr>
          <p:cNvPr id="4" name="Slide Number Placeholder 3"/>
          <p:cNvSpPr>
            <a:spLocks noGrp="1"/>
          </p:cNvSpPr>
          <p:nvPr>
            <p:ph type="sldNum" sz="quarter" idx="15"/>
          </p:nvPr>
        </p:nvSpPr>
        <p:spPr/>
        <p:txBody>
          <a:bodyPr/>
          <a:lstStyle/>
          <a:p>
            <a:fld id="{FF66E056-D5E1-5E4E-9EF8-A7477DF72268}" type="slidenum">
              <a:rPr lang="en-US" smtClean="0"/>
              <a:pPr/>
              <a:t>30</a:t>
            </a:fld>
            <a:endParaRPr lang="en-U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3096" y="4068418"/>
            <a:ext cx="8131148" cy="20659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1686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362"/>
            <a:ext cx="7467600" cy="586753"/>
          </a:xfrm>
        </p:spPr>
        <p:txBody>
          <a:bodyPr>
            <a:normAutofit/>
          </a:bodyPr>
          <a:lstStyle/>
          <a:p>
            <a:r>
              <a:rPr lang="en-MY" sz="3200" b="1" dirty="0" smtClean="0">
                <a:solidFill>
                  <a:schemeClr val="tx1"/>
                </a:solidFill>
              </a:rPr>
              <a:t>Optic Neuritis (ON)</a:t>
            </a:r>
            <a:endParaRPr lang="en-MY" sz="3200" b="1" dirty="0">
              <a:solidFill>
                <a:schemeClr val="tx1"/>
              </a:solidFill>
            </a:endParaRPr>
          </a:p>
        </p:txBody>
      </p:sp>
      <p:sp>
        <p:nvSpPr>
          <p:cNvPr id="3" name="Content Placeholder 2"/>
          <p:cNvSpPr>
            <a:spLocks noGrp="1"/>
          </p:cNvSpPr>
          <p:nvPr>
            <p:ph sz="quarter" idx="1"/>
          </p:nvPr>
        </p:nvSpPr>
        <p:spPr>
          <a:xfrm>
            <a:off x="457200" y="755373"/>
            <a:ext cx="7904922" cy="6062872"/>
          </a:xfrm>
        </p:spPr>
        <p:txBody>
          <a:bodyPr>
            <a:normAutofit fontScale="85000" lnSpcReduction="20000"/>
          </a:bodyPr>
          <a:lstStyle/>
          <a:p>
            <a:r>
              <a:rPr lang="en-MY" sz="2800" dirty="0" smtClean="0"/>
              <a:t>ON </a:t>
            </a:r>
            <a:r>
              <a:rPr lang="en-MY" sz="2800" dirty="0"/>
              <a:t>is a demyelinating inflammation of the optic nerve</a:t>
            </a:r>
            <a:r>
              <a:rPr lang="en-MY" sz="2800" dirty="0" smtClean="0"/>
              <a:t>. Age </a:t>
            </a:r>
            <a:r>
              <a:rPr lang="en-MY" sz="2800" dirty="0"/>
              <a:t>of presentation is between 20 </a:t>
            </a:r>
            <a:r>
              <a:rPr lang="en-MY" sz="2800" dirty="0" smtClean="0"/>
              <a:t>&amp; </a:t>
            </a:r>
            <a:r>
              <a:rPr lang="en-MY" sz="2800" dirty="0"/>
              <a:t>50 years </a:t>
            </a:r>
            <a:r>
              <a:rPr lang="en-MY" sz="2800" dirty="0" smtClean="0"/>
              <a:t>old, women </a:t>
            </a:r>
            <a:r>
              <a:rPr lang="en-MY" sz="2800" dirty="0"/>
              <a:t>are more commonly affected than </a:t>
            </a:r>
            <a:r>
              <a:rPr lang="en-MY" sz="2800" dirty="0" smtClean="0"/>
              <a:t>men</a:t>
            </a:r>
            <a:r>
              <a:rPr lang="en-MY" sz="2800" baseline="30000" dirty="0" smtClean="0"/>
              <a:t>20, 33, 34</a:t>
            </a:r>
            <a:endParaRPr lang="en-MY" sz="2800" baseline="30000" dirty="0"/>
          </a:p>
          <a:p>
            <a:endParaRPr lang="en-MY" sz="1400" dirty="0"/>
          </a:p>
          <a:p>
            <a:r>
              <a:rPr lang="en-MY" sz="2800" dirty="0" smtClean="0"/>
              <a:t>ON </a:t>
            </a:r>
            <a:r>
              <a:rPr lang="en-MY" sz="2800" dirty="0"/>
              <a:t>is the first presentation of </a:t>
            </a:r>
            <a:r>
              <a:rPr lang="en-MY" sz="2800" dirty="0" smtClean="0"/>
              <a:t>MS </a:t>
            </a:r>
            <a:r>
              <a:rPr lang="en-MY" sz="2800" dirty="0"/>
              <a:t>in approximately 20% of patients, </a:t>
            </a:r>
            <a:r>
              <a:rPr lang="en-MY" sz="2800" dirty="0" smtClean="0"/>
              <a:t>&amp; </a:t>
            </a:r>
            <a:r>
              <a:rPr lang="en-MY" sz="2800" dirty="0"/>
              <a:t>the estimated risk of MS conversion after ON is 30% at 5 years, 38% at 10 years </a:t>
            </a:r>
            <a:r>
              <a:rPr lang="en-MY" sz="2800" dirty="0" smtClean="0"/>
              <a:t>&amp; </a:t>
            </a:r>
            <a:r>
              <a:rPr lang="en-MY" sz="2800" dirty="0"/>
              <a:t>50% at 15 </a:t>
            </a:r>
            <a:r>
              <a:rPr lang="en-MY" sz="2800" dirty="0" smtClean="0"/>
              <a:t>years.</a:t>
            </a:r>
            <a:r>
              <a:rPr lang="en-MY" sz="2800" baseline="30000" dirty="0" smtClean="0"/>
              <a:t>33, 34</a:t>
            </a:r>
            <a:endParaRPr lang="en-MY" sz="2800" baseline="30000" dirty="0"/>
          </a:p>
          <a:p>
            <a:endParaRPr lang="en-MY" sz="1400" dirty="0"/>
          </a:p>
          <a:p>
            <a:r>
              <a:rPr lang="en-MY" sz="2800" dirty="0"/>
              <a:t>Some other causes of </a:t>
            </a:r>
            <a:r>
              <a:rPr lang="en-MY" sz="2800" dirty="0" smtClean="0"/>
              <a:t>ON </a:t>
            </a:r>
            <a:r>
              <a:rPr lang="en-MY" sz="2800" dirty="0"/>
              <a:t>include infection (e.g. syphilis, Lyme disease, Herpes zoster), autoimmune disorder (e.g. lupus, </a:t>
            </a:r>
            <a:r>
              <a:rPr lang="en-MY" sz="2800" dirty="0" err="1"/>
              <a:t>neurosarcoidosis</a:t>
            </a:r>
            <a:r>
              <a:rPr lang="en-MY" sz="2800" dirty="0"/>
              <a:t>, NMO), inflammatory bowel disease, drug induced (e.g. chloramphenicol, ethambutol), B12 deficiency </a:t>
            </a:r>
            <a:r>
              <a:rPr lang="en-MY" sz="2800" dirty="0" smtClean="0"/>
              <a:t>&amp; diabetes.</a:t>
            </a:r>
            <a:r>
              <a:rPr lang="en-MY" sz="2800" baseline="30000" dirty="0" smtClean="0"/>
              <a:t>33, 34</a:t>
            </a:r>
            <a:endParaRPr lang="en-MY" sz="2800" baseline="30000" dirty="0"/>
          </a:p>
          <a:p>
            <a:pPr marL="0" indent="0">
              <a:buNone/>
            </a:pPr>
            <a:r>
              <a:rPr lang="en-MY" sz="1400" dirty="0" smtClean="0"/>
              <a:t>    </a:t>
            </a:r>
          </a:p>
          <a:p>
            <a:pPr marL="0" indent="0">
              <a:lnSpc>
                <a:spcPct val="120000"/>
              </a:lnSpc>
              <a:spcBef>
                <a:spcPts val="0"/>
              </a:spcBef>
              <a:buNone/>
            </a:pPr>
            <a:r>
              <a:rPr lang="en-MY" dirty="0"/>
              <a:t>   </a:t>
            </a:r>
            <a:r>
              <a:rPr lang="en-MY" dirty="0" smtClean="0"/>
              <a:t> </a:t>
            </a:r>
            <a:r>
              <a:rPr lang="en-MY" sz="1600" dirty="0" smtClean="0"/>
              <a:t>33</a:t>
            </a:r>
            <a:r>
              <a:rPr lang="en-MY" sz="1600" dirty="0"/>
              <a:t>. </a:t>
            </a:r>
            <a:r>
              <a:rPr lang="en-MY" sz="1600" dirty="0" err="1"/>
              <a:t>Balcer</a:t>
            </a:r>
            <a:r>
              <a:rPr lang="en-MY" sz="1600" dirty="0"/>
              <a:t> LJ. </a:t>
            </a:r>
            <a:r>
              <a:rPr lang="en-MY" sz="1600" dirty="0" smtClean="0"/>
              <a:t>N </a:t>
            </a:r>
            <a:r>
              <a:rPr lang="en-MY" sz="1600" dirty="0" err="1"/>
              <a:t>Engl</a:t>
            </a:r>
            <a:r>
              <a:rPr lang="en-MY" sz="1600" dirty="0"/>
              <a:t> J Med. 2006;354(12):1273-1280.</a:t>
            </a:r>
          </a:p>
          <a:p>
            <a:pPr>
              <a:lnSpc>
                <a:spcPct val="120000"/>
              </a:lnSpc>
              <a:spcBef>
                <a:spcPts val="0"/>
              </a:spcBef>
              <a:buNone/>
            </a:pPr>
            <a:r>
              <a:rPr lang="en-MY" sz="1600" dirty="0"/>
              <a:t> </a:t>
            </a:r>
            <a:r>
              <a:rPr lang="en-MY" sz="1600" dirty="0" smtClean="0"/>
              <a:t>    34. Frohman </a:t>
            </a:r>
            <a:r>
              <a:rPr lang="en-MY" sz="1600" dirty="0"/>
              <a:t>EM, </a:t>
            </a:r>
            <a:r>
              <a:rPr lang="en-MY" sz="1600" dirty="0" smtClean="0"/>
              <a:t>et </a:t>
            </a:r>
            <a:r>
              <a:rPr lang="en-MY" sz="1600" dirty="0"/>
              <a:t>al. </a:t>
            </a:r>
            <a:r>
              <a:rPr lang="en-MY" sz="1600" dirty="0" smtClean="0"/>
              <a:t>Lancet </a:t>
            </a:r>
            <a:r>
              <a:rPr lang="en-MY" sz="1600" dirty="0"/>
              <a:t>Neurol. 2005;4(2):</a:t>
            </a:r>
            <a:r>
              <a:rPr lang="en-MY" sz="1600" dirty="0" smtClean="0"/>
              <a:t>111-121</a:t>
            </a:r>
          </a:p>
          <a:p>
            <a:pPr>
              <a:lnSpc>
                <a:spcPct val="120000"/>
              </a:lnSpc>
              <a:spcBef>
                <a:spcPts val="0"/>
              </a:spcBef>
              <a:buNone/>
            </a:pPr>
            <a:r>
              <a:rPr lang="en-MY" sz="1600" dirty="0"/>
              <a:t> </a:t>
            </a:r>
            <a:r>
              <a:rPr lang="en-MY" sz="1600" dirty="0" smtClean="0"/>
              <a:t>     </a:t>
            </a:r>
            <a:r>
              <a:rPr lang="en-US" sz="1600" dirty="0" smtClean="0"/>
              <a:t>Optic </a:t>
            </a:r>
            <a:r>
              <a:rPr lang="en-US" sz="1600" dirty="0"/>
              <a:t>Neuritis Study, </a:t>
            </a:r>
            <a:r>
              <a:rPr lang="en-US" sz="1600" dirty="0" smtClean="0"/>
              <a:t>Group. Arch</a:t>
            </a:r>
            <a:r>
              <a:rPr lang="en-US" sz="1600" dirty="0"/>
              <a:t>. Neurol. </a:t>
            </a:r>
            <a:r>
              <a:rPr lang="en-US" sz="1600" b="1" dirty="0"/>
              <a:t>65</a:t>
            </a:r>
            <a:r>
              <a:rPr lang="en-US" sz="1600" dirty="0"/>
              <a:t> (6): </a:t>
            </a:r>
            <a:r>
              <a:rPr lang="en-US" sz="1600" dirty="0" smtClean="0"/>
              <a:t>727–32</a:t>
            </a:r>
            <a:endParaRPr lang="en-US" sz="1600" dirty="0"/>
          </a:p>
          <a:p>
            <a:pPr>
              <a:lnSpc>
                <a:spcPct val="120000"/>
              </a:lnSpc>
              <a:spcBef>
                <a:spcPts val="0"/>
              </a:spcBef>
              <a:buNone/>
            </a:pPr>
            <a:r>
              <a:rPr lang="en-US" sz="1600" dirty="0"/>
              <a:t>	</a:t>
            </a:r>
            <a:r>
              <a:rPr lang="en-US" sz="1600" dirty="0" smtClean="0"/>
              <a:t>Marques IB, et al. </a:t>
            </a:r>
            <a:r>
              <a:rPr lang="en-US" sz="1600" dirty="0"/>
              <a:t>MRI Journal of Clinical Neuroscience 21 (2014) 583–586</a:t>
            </a:r>
          </a:p>
          <a:p>
            <a:pPr marL="0" indent="0">
              <a:lnSpc>
                <a:spcPct val="110000"/>
              </a:lnSpc>
              <a:spcBef>
                <a:spcPts val="0"/>
              </a:spcBef>
              <a:buNone/>
            </a:pPr>
            <a:endParaRPr lang="en-MY" sz="1500" dirty="0" smtClean="0"/>
          </a:p>
          <a:p>
            <a:pPr marL="0" indent="0">
              <a:lnSpc>
                <a:spcPct val="110000"/>
              </a:lnSpc>
              <a:spcBef>
                <a:spcPts val="0"/>
              </a:spcBef>
              <a:buNone/>
            </a:pPr>
            <a:endParaRPr lang="en-MY" sz="1500" dirty="0" smtClean="0"/>
          </a:p>
          <a:p>
            <a:pPr marL="0" indent="0">
              <a:lnSpc>
                <a:spcPct val="110000"/>
              </a:lnSpc>
              <a:spcBef>
                <a:spcPts val="0"/>
              </a:spcBef>
              <a:buNone/>
            </a:pPr>
            <a:endParaRPr lang="en-MY" sz="1500" dirty="0"/>
          </a:p>
          <a:p>
            <a:pPr marL="0" indent="0">
              <a:buNone/>
            </a:pPr>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31</a:t>
            </a:fld>
            <a:endParaRPr lang="en-US"/>
          </a:p>
        </p:txBody>
      </p:sp>
    </p:spTree>
    <p:extLst>
      <p:ext uri="{BB962C8B-B14F-4D97-AF65-F5344CB8AC3E}">
        <p14:creationId xmlns:p14="http://schemas.microsoft.com/office/powerpoint/2010/main" val="352703491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1874"/>
            <a:ext cx="7467600" cy="692771"/>
          </a:xfrm>
        </p:spPr>
        <p:txBody>
          <a:bodyPr>
            <a:normAutofit/>
          </a:bodyPr>
          <a:lstStyle/>
          <a:p>
            <a:r>
              <a:rPr lang="en-MY" sz="3200" b="1" dirty="0" smtClean="0">
                <a:solidFill>
                  <a:schemeClr val="tx1"/>
                </a:solidFill>
              </a:rPr>
              <a:t>ON</a:t>
            </a:r>
            <a:r>
              <a:rPr lang="en-MY" sz="2000" b="1" dirty="0" smtClean="0">
                <a:solidFill>
                  <a:schemeClr val="tx1"/>
                </a:solidFill>
              </a:rPr>
              <a:t>-2</a:t>
            </a:r>
            <a:r>
              <a:rPr lang="en-MY" sz="3200" b="1" baseline="30000" dirty="0" smtClean="0">
                <a:solidFill>
                  <a:schemeClr val="tx1"/>
                </a:solidFill>
              </a:rPr>
              <a:t>20, 33, 34</a:t>
            </a:r>
            <a:endParaRPr lang="en-MY" sz="3200" b="1" baseline="30000" dirty="0">
              <a:solidFill>
                <a:schemeClr val="tx1"/>
              </a:solidFill>
            </a:endParaRPr>
          </a:p>
        </p:txBody>
      </p:sp>
      <p:sp>
        <p:nvSpPr>
          <p:cNvPr id="3" name="Content Placeholder 2"/>
          <p:cNvSpPr>
            <a:spLocks noGrp="1"/>
          </p:cNvSpPr>
          <p:nvPr>
            <p:ph sz="quarter" idx="1"/>
          </p:nvPr>
        </p:nvSpPr>
        <p:spPr>
          <a:xfrm>
            <a:off x="457199" y="1020418"/>
            <a:ext cx="7918175" cy="5579165"/>
          </a:xfrm>
        </p:spPr>
        <p:txBody>
          <a:bodyPr>
            <a:normAutofit lnSpcReduction="10000"/>
          </a:bodyPr>
          <a:lstStyle/>
          <a:p>
            <a:r>
              <a:rPr lang="en-US" dirty="0"/>
              <a:t>90% of </a:t>
            </a:r>
            <a:r>
              <a:rPr lang="en-US" dirty="0" smtClean="0"/>
              <a:t>patients </a:t>
            </a:r>
            <a:r>
              <a:rPr lang="en-US" dirty="0"/>
              <a:t>have eye pain upon presentation that is worse on eye movement </a:t>
            </a:r>
            <a:r>
              <a:rPr lang="en-US" dirty="0" smtClean="0"/>
              <a:t>&amp; </a:t>
            </a:r>
            <a:r>
              <a:rPr lang="en-US" dirty="0"/>
              <a:t>resolves within 1 week</a:t>
            </a:r>
            <a:r>
              <a:rPr lang="en-US" dirty="0" smtClean="0"/>
              <a:t>.</a:t>
            </a:r>
          </a:p>
          <a:p>
            <a:endParaRPr lang="en-US" sz="1200" dirty="0"/>
          </a:p>
          <a:p>
            <a:r>
              <a:rPr lang="en-US" dirty="0"/>
              <a:t>This is associated with varying degree of visual impairment, ranging from scotoma to no perception to light</a:t>
            </a:r>
            <a:r>
              <a:rPr lang="en-US" dirty="0" smtClean="0"/>
              <a:t>.</a:t>
            </a:r>
          </a:p>
          <a:p>
            <a:endParaRPr lang="en-US" sz="1200" dirty="0"/>
          </a:p>
          <a:p>
            <a:r>
              <a:rPr lang="en-US" dirty="0"/>
              <a:t>Clinically, there is evidence of optic neuropathy:</a:t>
            </a:r>
          </a:p>
          <a:p>
            <a:pPr marL="542925" lvl="1" indent="-277813"/>
            <a:r>
              <a:rPr lang="en-US" sz="2000" dirty="0"/>
              <a:t>Impaired visual acuity (VA), </a:t>
            </a:r>
            <a:r>
              <a:rPr lang="en-US" sz="2000" dirty="0" err="1"/>
              <a:t>colour</a:t>
            </a:r>
            <a:r>
              <a:rPr lang="en-US" sz="2000" dirty="0"/>
              <a:t> vision, visual field loss, &amp;</a:t>
            </a:r>
            <a:r>
              <a:rPr lang="en-US" sz="2000" dirty="0" smtClean="0"/>
              <a:t> </a:t>
            </a:r>
            <a:r>
              <a:rPr lang="en-US" sz="2000" dirty="0"/>
              <a:t>presence of Relative Afferent Pupillary Defect (RAPD</a:t>
            </a:r>
            <a:r>
              <a:rPr lang="en-US" sz="2000" dirty="0" smtClean="0"/>
              <a:t>)</a:t>
            </a:r>
          </a:p>
          <a:p>
            <a:pPr lvl="1"/>
            <a:endParaRPr lang="en-US" sz="1200" dirty="0"/>
          </a:p>
          <a:p>
            <a:r>
              <a:rPr lang="en-US" dirty="0"/>
              <a:t>Optic disc findings:</a:t>
            </a:r>
          </a:p>
          <a:p>
            <a:pPr marL="542925" lvl="1" indent="-277813"/>
            <a:r>
              <a:rPr lang="en-US" sz="2000" dirty="0"/>
              <a:t> 2/3 have normal optic disc (i.e. </a:t>
            </a:r>
            <a:r>
              <a:rPr lang="en-US" sz="2000" dirty="0" err="1"/>
              <a:t>retrobulbar</a:t>
            </a:r>
            <a:r>
              <a:rPr lang="en-US" sz="2000" dirty="0"/>
              <a:t> neuritis)</a:t>
            </a:r>
          </a:p>
          <a:p>
            <a:pPr marL="542925" lvl="1" indent="-277813"/>
            <a:r>
              <a:rPr lang="en-US" sz="2000" dirty="0"/>
              <a:t>1/3 have mild </a:t>
            </a:r>
            <a:r>
              <a:rPr lang="en-US" sz="2000" dirty="0" smtClean="0"/>
              <a:t>&amp; </a:t>
            </a:r>
            <a:r>
              <a:rPr lang="en-US" sz="2000" dirty="0"/>
              <a:t>diffuse optic disc swelling</a:t>
            </a:r>
          </a:p>
          <a:p>
            <a:pPr marL="542925" lvl="1" indent="-277813"/>
            <a:r>
              <a:rPr lang="en-US" sz="2000" dirty="0"/>
              <a:t>After few weeks, optic nerve head atrophy occurs in spite of recovery of </a:t>
            </a:r>
            <a:r>
              <a:rPr lang="en-US" sz="2000" dirty="0" smtClean="0"/>
              <a:t>VA.</a:t>
            </a:r>
            <a:endParaRPr lang="en-US" sz="20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32</a:t>
            </a:fld>
            <a:endParaRPr lang="en-US"/>
          </a:p>
        </p:txBody>
      </p:sp>
    </p:spTree>
    <p:extLst>
      <p:ext uri="{BB962C8B-B14F-4D97-AF65-F5344CB8AC3E}">
        <p14:creationId xmlns:p14="http://schemas.microsoft.com/office/powerpoint/2010/main" val="2286195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760620"/>
          </a:xfrm>
        </p:spPr>
        <p:txBody>
          <a:bodyPr>
            <a:noAutofit/>
          </a:bodyPr>
          <a:lstStyle/>
          <a:p>
            <a:r>
              <a:rPr lang="en-US" sz="3200" b="1" dirty="0" err="1" smtClean="0">
                <a:solidFill>
                  <a:schemeClr val="tx1"/>
                </a:solidFill>
              </a:rPr>
              <a:t>Fundoscopy</a:t>
            </a:r>
            <a:r>
              <a:rPr lang="en-US" sz="3200" b="1" dirty="0" smtClean="0">
                <a:solidFill>
                  <a:schemeClr val="tx1"/>
                </a:solidFill>
              </a:rPr>
              <a:t> &amp; MRI images of ON</a:t>
            </a:r>
            <a:endParaRPr lang="en-US" sz="3200" b="1" dirty="0">
              <a:solidFill>
                <a:schemeClr val="tx1"/>
              </a:solidFill>
            </a:endParaRPr>
          </a:p>
        </p:txBody>
      </p:sp>
      <p:sp>
        <p:nvSpPr>
          <p:cNvPr id="3" name="Text Placeholder 2"/>
          <p:cNvSpPr>
            <a:spLocks noGrp="1"/>
          </p:cNvSpPr>
          <p:nvPr>
            <p:ph type="body" idx="1"/>
          </p:nvPr>
        </p:nvSpPr>
        <p:spPr>
          <a:xfrm>
            <a:off x="457200" y="1152938"/>
            <a:ext cx="3657600" cy="1470985"/>
          </a:xfrm>
        </p:spPr>
        <p:txBody>
          <a:bodyPr>
            <a:normAutofit fontScale="25000" lnSpcReduction="20000"/>
          </a:bodyPr>
          <a:lstStyle/>
          <a:p>
            <a:endParaRPr lang="ms-MY" sz="2500" dirty="0" smtClean="0"/>
          </a:p>
          <a:p>
            <a:endParaRPr lang="ms-MY" sz="2500" dirty="0" smtClean="0"/>
          </a:p>
          <a:p>
            <a:r>
              <a:rPr lang="ms-MY" sz="7200" dirty="0" smtClean="0"/>
              <a:t>Colour photograph of a patient with acute anterior ON (papillitis). Note swelling of the optic disc, unassociated with peripapillary hemorrhages.</a:t>
            </a:r>
            <a:endParaRPr lang="en-US" sz="7200" dirty="0" smtClean="0"/>
          </a:p>
          <a:p>
            <a:endParaRPr lang="en-US" sz="7200" dirty="0"/>
          </a:p>
        </p:txBody>
      </p:sp>
      <p:pic>
        <p:nvPicPr>
          <p:cNvPr id="4098" name="Picture 2"/>
          <p:cNvPicPr>
            <a:picLocks noGrp="1" noChangeAspect="1" noChangeArrowheads="1"/>
          </p:cNvPicPr>
          <p:nvPr>
            <p:ph sz="half" idx="2"/>
          </p:nvPr>
        </p:nvPicPr>
        <p:blipFill>
          <a:blip r:embed="rId2" cstate="print"/>
          <a:stretch>
            <a:fillRect/>
          </a:stretch>
        </p:blipFill>
        <p:spPr bwMode="auto">
          <a:xfrm>
            <a:off x="459859" y="2696813"/>
            <a:ext cx="3743325" cy="3886199"/>
          </a:xfrm>
          <a:prstGeom prst="rect">
            <a:avLst/>
          </a:prstGeom>
          <a:noFill/>
          <a:ln w="9525">
            <a:noFill/>
            <a:miter lim="800000"/>
            <a:headEnd/>
            <a:tailEnd/>
          </a:ln>
          <a:effectLst/>
        </p:spPr>
      </p:pic>
      <p:sp>
        <p:nvSpPr>
          <p:cNvPr id="5" name="Text Placeholder 4"/>
          <p:cNvSpPr>
            <a:spLocks noGrp="1"/>
          </p:cNvSpPr>
          <p:nvPr>
            <p:ph type="body" sz="quarter" idx="3"/>
          </p:nvPr>
        </p:nvSpPr>
        <p:spPr>
          <a:xfrm>
            <a:off x="4486001" y="1391478"/>
            <a:ext cx="4041775" cy="781879"/>
          </a:xfrm>
        </p:spPr>
        <p:txBody>
          <a:bodyPr>
            <a:noAutofit/>
          </a:bodyPr>
          <a:lstStyle/>
          <a:p>
            <a:r>
              <a:rPr lang="en-US" sz="1800" dirty="0" smtClean="0"/>
              <a:t>T1 STIR axial image of R optic neuritis (arrow)</a:t>
            </a:r>
            <a:endParaRPr lang="en-US" sz="1800" dirty="0"/>
          </a:p>
        </p:txBody>
      </p:sp>
      <p:pic>
        <p:nvPicPr>
          <p:cNvPr id="4099" name="Picture 3"/>
          <p:cNvPicPr>
            <a:picLocks noGrp="1" noChangeAspect="1" noChangeArrowheads="1"/>
          </p:cNvPicPr>
          <p:nvPr>
            <p:ph sz="quarter" idx="4"/>
          </p:nvPr>
        </p:nvPicPr>
        <p:blipFill>
          <a:blip r:embed="rId3" cstate="print"/>
          <a:srcRect/>
          <a:stretch>
            <a:fillRect/>
          </a:stretch>
        </p:blipFill>
        <p:spPr bwMode="auto">
          <a:xfrm>
            <a:off x="4475924" y="2623924"/>
            <a:ext cx="4038600" cy="3962400"/>
          </a:xfrm>
          <a:prstGeom prst="rect">
            <a:avLst/>
          </a:prstGeom>
          <a:noFill/>
          <a:ln w="9525">
            <a:noFill/>
            <a:miter lim="800000"/>
            <a:headEnd/>
            <a:tailEnd/>
          </a:ln>
          <a:effectLst/>
        </p:spPr>
      </p:pic>
      <p:sp>
        <p:nvSpPr>
          <p:cNvPr id="4" name="Slide Number Placeholder 3"/>
          <p:cNvSpPr>
            <a:spLocks noGrp="1"/>
          </p:cNvSpPr>
          <p:nvPr>
            <p:ph type="sldNum" sz="quarter" idx="12"/>
          </p:nvPr>
        </p:nvSpPr>
        <p:spPr/>
        <p:txBody>
          <a:bodyPr/>
          <a:lstStyle/>
          <a:p>
            <a:fld id="{FF66E056-D5E1-5E4E-9EF8-A7477DF72268}" type="slidenum">
              <a:rPr lang="en-US" smtClean="0"/>
              <a:pPr/>
              <a:t>33</a:t>
            </a:fld>
            <a:endParaRPr lang="en-US"/>
          </a:p>
        </p:txBody>
      </p:sp>
    </p:spTree>
    <p:extLst>
      <p:ext uri="{BB962C8B-B14F-4D97-AF65-F5344CB8AC3E}">
        <p14:creationId xmlns:p14="http://schemas.microsoft.com/office/powerpoint/2010/main" val="9666735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2362"/>
            <a:ext cx="7467600" cy="732527"/>
          </a:xfrm>
        </p:spPr>
        <p:txBody>
          <a:bodyPr>
            <a:normAutofit/>
          </a:bodyPr>
          <a:lstStyle/>
          <a:p>
            <a:r>
              <a:rPr lang="en-US" sz="3200" b="1" dirty="0">
                <a:solidFill>
                  <a:schemeClr val="tx1"/>
                </a:solidFill>
              </a:rPr>
              <a:t>I</a:t>
            </a:r>
            <a:r>
              <a:rPr lang="en-US" sz="3200" b="1" dirty="0" smtClean="0">
                <a:solidFill>
                  <a:schemeClr val="tx1"/>
                </a:solidFill>
              </a:rPr>
              <a:t>nvestigations</a:t>
            </a:r>
            <a:endParaRPr lang="en-MY" sz="3200" b="1" dirty="0">
              <a:solidFill>
                <a:schemeClr val="tx1"/>
              </a:solidFill>
            </a:endParaRPr>
          </a:p>
        </p:txBody>
      </p:sp>
      <p:sp>
        <p:nvSpPr>
          <p:cNvPr id="3" name="Content Placeholder 2"/>
          <p:cNvSpPr>
            <a:spLocks noGrp="1"/>
          </p:cNvSpPr>
          <p:nvPr>
            <p:ph sz="quarter" idx="1"/>
          </p:nvPr>
        </p:nvSpPr>
        <p:spPr>
          <a:xfrm>
            <a:off x="457199" y="1070119"/>
            <a:ext cx="7878417" cy="5569220"/>
          </a:xfrm>
        </p:spPr>
        <p:txBody>
          <a:bodyPr>
            <a:normAutofit fontScale="92500" lnSpcReduction="10000"/>
          </a:bodyPr>
          <a:lstStyle/>
          <a:p>
            <a:r>
              <a:rPr lang="en-US" sz="2800" dirty="0"/>
              <a:t>Visual Evoked </a:t>
            </a:r>
            <a:r>
              <a:rPr lang="en-US" sz="2800" dirty="0" smtClean="0"/>
              <a:t>Potentials</a:t>
            </a:r>
            <a:r>
              <a:rPr lang="en-US" sz="2800" b="1" dirty="0" smtClean="0"/>
              <a:t> </a:t>
            </a:r>
            <a:r>
              <a:rPr lang="en-US" sz="2800" dirty="0" smtClean="0"/>
              <a:t>(</a:t>
            </a:r>
            <a:r>
              <a:rPr lang="en-US" sz="2600" dirty="0" smtClean="0"/>
              <a:t>VEPs) </a:t>
            </a:r>
            <a:r>
              <a:rPr lang="en-US" sz="2600" dirty="0"/>
              <a:t>can be used if diagnosis is uncertain.</a:t>
            </a:r>
          </a:p>
          <a:p>
            <a:pPr marL="542925" lvl="2" indent="-277813">
              <a:buSzPct val="80000"/>
              <a:buFont typeface="Arial" panose="020B0604020202020204" pitchFamily="34" charset="0"/>
              <a:buChar char="•"/>
            </a:pPr>
            <a:r>
              <a:rPr lang="en-US" sz="2200" dirty="0"/>
              <a:t>Findings: increased latencies </a:t>
            </a:r>
            <a:r>
              <a:rPr lang="en-US" sz="2200" dirty="0" smtClean="0"/>
              <a:t>&amp; </a:t>
            </a:r>
            <a:r>
              <a:rPr lang="en-US" sz="2200" dirty="0"/>
              <a:t>reduced amplitudes of waveform in 65% of patients with </a:t>
            </a:r>
            <a:r>
              <a:rPr lang="en-US" sz="2200" dirty="0" smtClean="0"/>
              <a:t>ON.</a:t>
            </a:r>
            <a:endParaRPr lang="en-US" sz="2200" dirty="0"/>
          </a:p>
          <a:p>
            <a:pPr marL="742950" lvl="2" indent="-342900">
              <a:buNone/>
            </a:pPr>
            <a:endParaRPr lang="en-US" sz="1300" dirty="0"/>
          </a:p>
          <a:p>
            <a:r>
              <a:rPr lang="en-US" sz="2600" dirty="0"/>
              <a:t>Optical coherence tomography (</a:t>
            </a:r>
            <a:r>
              <a:rPr lang="en-US" sz="2600" dirty="0" smtClean="0"/>
              <a:t>OCT)</a:t>
            </a:r>
            <a:r>
              <a:rPr lang="en-US" sz="2600" baseline="30000" dirty="0" smtClean="0"/>
              <a:t>36</a:t>
            </a:r>
            <a:endParaRPr lang="en-US" sz="2600" baseline="30000" dirty="0"/>
          </a:p>
          <a:p>
            <a:pPr marL="542925" lvl="1" indent="-277813">
              <a:buFont typeface="Arial" pitchFamily="34" charset="0"/>
              <a:buChar char="•"/>
            </a:pPr>
            <a:r>
              <a:rPr lang="en-US" sz="2200" dirty="0"/>
              <a:t>Measures the thickness of Retinal Nerve </a:t>
            </a:r>
            <a:r>
              <a:rPr lang="en-US" sz="2200" dirty="0" err="1"/>
              <a:t>Fibre</a:t>
            </a:r>
            <a:r>
              <a:rPr lang="en-US" sz="2200" dirty="0"/>
              <a:t> Layer (RNFT)</a:t>
            </a:r>
          </a:p>
          <a:p>
            <a:pPr marL="542925" lvl="1" indent="-277813">
              <a:buFont typeface="Arial" pitchFamily="34" charset="0"/>
              <a:buChar char="•"/>
            </a:pPr>
            <a:r>
              <a:rPr lang="en-US" sz="2200" dirty="0"/>
              <a:t>85% of patients </a:t>
            </a:r>
            <a:r>
              <a:rPr lang="en-US" sz="2200" dirty="0" smtClean="0"/>
              <a:t>manifest </a:t>
            </a:r>
            <a:r>
              <a:rPr lang="en-US" sz="2200" dirty="0"/>
              <a:t>RNFL thinning 3 to 6 months after acute </a:t>
            </a:r>
            <a:r>
              <a:rPr lang="en-US" sz="2200" dirty="0" smtClean="0"/>
              <a:t>ON.</a:t>
            </a:r>
            <a:endParaRPr lang="en-US" sz="2200" dirty="0"/>
          </a:p>
          <a:p>
            <a:pPr marL="542925" lvl="1" indent="-277813">
              <a:buFont typeface="Arial" pitchFamily="34" charset="0"/>
              <a:buChar char="•"/>
            </a:pPr>
            <a:r>
              <a:rPr lang="en-US" sz="2200" dirty="0"/>
              <a:t>Lower RNFL thickness values correlate with impaired visual </a:t>
            </a:r>
            <a:r>
              <a:rPr lang="en-US" sz="2200" dirty="0" smtClean="0"/>
              <a:t>function.</a:t>
            </a:r>
            <a:endParaRPr lang="en-US" sz="2200" dirty="0"/>
          </a:p>
          <a:p>
            <a:pPr marL="542925" lvl="1" indent="-277813">
              <a:buFont typeface="Arial" pitchFamily="34" charset="0"/>
              <a:buChar char="•"/>
            </a:pPr>
            <a:r>
              <a:rPr lang="en-US" sz="2200" dirty="0"/>
              <a:t>RNFLT of </a:t>
            </a:r>
            <a:r>
              <a:rPr lang="en-US" sz="2200" dirty="0" smtClean="0"/>
              <a:t>&lt;70µm </a:t>
            </a:r>
            <a:r>
              <a:rPr lang="en-US" sz="2200" dirty="0"/>
              <a:t>predicts worse VA outcome at 3 months after ON (p=0.0193</a:t>
            </a:r>
            <a:r>
              <a:rPr lang="en-US" sz="2200" dirty="0" smtClean="0"/>
              <a:t>).</a:t>
            </a:r>
            <a:endParaRPr lang="en-US" sz="2200" dirty="0"/>
          </a:p>
          <a:p>
            <a:pPr marL="542925" lvl="1" indent="-277813">
              <a:buFont typeface="Arial" pitchFamily="34" charset="0"/>
              <a:buChar char="•"/>
            </a:pPr>
            <a:r>
              <a:rPr lang="en-US" sz="2200" dirty="0"/>
              <a:t>Potential role for prediction of visual recovery </a:t>
            </a:r>
            <a:r>
              <a:rPr lang="en-US" sz="2200" dirty="0" smtClean="0"/>
              <a:t>&amp; </a:t>
            </a:r>
            <a:r>
              <a:rPr lang="en-US" sz="2200" dirty="0"/>
              <a:t>can serve as a surrogate marker for axonal </a:t>
            </a:r>
            <a:r>
              <a:rPr lang="en-US" sz="2200" dirty="0" smtClean="0"/>
              <a:t>integrity</a:t>
            </a:r>
          </a:p>
          <a:p>
            <a:pPr marL="365760" lvl="1" indent="0">
              <a:buNone/>
            </a:pPr>
            <a:endParaRPr lang="en-US" sz="1300" dirty="0"/>
          </a:p>
          <a:p>
            <a:pPr marL="365125" lvl="1" indent="-100013">
              <a:buNone/>
            </a:pPr>
            <a:r>
              <a:rPr lang="en-US" sz="1500" dirty="0" smtClean="0"/>
              <a:t>36</a:t>
            </a:r>
            <a:r>
              <a:rPr lang="en-US" sz="1500" dirty="0"/>
              <a:t>. Costello F, </a:t>
            </a:r>
            <a:r>
              <a:rPr lang="en-US" sz="1500" dirty="0" smtClean="0"/>
              <a:t>et </a:t>
            </a:r>
            <a:r>
              <a:rPr lang="en-US" sz="1500" dirty="0"/>
              <a:t>al. </a:t>
            </a:r>
            <a:r>
              <a:rPr lang="en-US" sz="1500" dirty="0" smtClean="0"/>
              <a:t>Ann </a:t>
            </a:r>
            <a:r>
              <a:rPr lang="en-US" sz="1500" dirty="0"/>
              <a:t>Neurol. 2006;59(6):963-969</a:t>
            </a:r>
          </a:p>
        </p:txBody>
      </p:sp>
      <p:sp>
        <p:nvSpPr>
          <p:cNvPr id="4" name="Slide Number Placeholder 3"/>
          <p:cNvSpPr>
            <a:spLocks noGrp="1"/>
          </p:cNvSpPr>
          <p:nvPr>
            <p:ph type="sldNum" sz="quarter" idx="15"/>
          </p:nvPr>
        </p:nvSpPr>
        <p:spPr/>
        <p:txBody>
          <a:bodyPr/>
          <a:lstStyle/>
          <a:p>
            <a:fld id="{FF66E056-D5E1-5E4E-9EF8-A7477DF72268}" type="slidenum">
              <a:rPr lang="en-US" smtClean="0"/>
              <a:pPr/>
              <a:t>34</a:t>
            </a:fld>
            <a:endParaRPr lang="en-US"/>
          </a:p>
        </p:txBody>
      </p:sp>
    </p:spTree>
    <p:extLst>
      <p:ext uri="{BB962C8B-B14F-4D97-AF65-F5344CB8AC3E}">
        <p14:creationId xmlns:p14="http://schemas.microsoft.com/office/powerpoint/2010/main" val="38177707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OCT &amp; VEPs</a:t>
            </a:r>
            <a:endParaRPr lang="en-US" sz="3200" b="1" dirty="0">
              <a:solidFill>
                <a:schemeClr val="tx1"/>
              </a:solidFill>
            </a:endParaRPr>
          </a:p>
        </p:txBody>
      </p:sp>
      <p:sp>
        <p:nvSpPr>
          <p:cNvPr id="3" name="Text Placeholder 2"/>
          <p:cNvSpPr>
            <a:spLocks noGrp="1"/>
          </p:cNvSpPr>
          <p:nvPr>
            <p:ph type="body" idx="1"/>
          </p:nvPr>
        </p:nvSpPr>
        <p:spPr>
          <a:xfrm>
            <a:off x="304800" y="1747350"/>
            <a:ext cx="4191000" cy="687067"/>
          </a:xfrm>
        </p:spPr>
        <p:txBody>
          <a:bodyPr>
            <a:noAutofit/>
          </a:bodyPr>
          <a:lstStyle/>
          <a:p>
            <a:pPr algn="ctr"/>
            <a:r>
              <a:rPr lang="en-US" sz="2400" b="0" dirty="0" smtClean="0"/>
              <a:t>Optical coherence tomography</a:t>
            </a:r>
            <a:endParaRPr lang="en-US" sz="2400" b="0" dirty="0"/>
          </a:p>
        </p:txBody>
      </p:sp>
      <p:pic>
        <p:nvPicPr>
          <p:cNvPr id="7" name="Content Placeholder 6" descr="http://4.bp.blogspot.com/_qmud-Nv3UXg/S8D163aC3MI/AAAAAAAAAAc/8nxDZ5gJHyM/s1600/OCT.jpg"/>
          <p:cNvPicPr>
            <a:picLocks noGrp="1"/>
          </p:cNvPicPr>
          <p:nvPr>
            <p:ph sz="half" idx="2"/>
          </p:nvPr>
        </p:nvPicPr>
        <p:blipFill>
          <a:blip r:embed="rId2" cstate="print"/>
          <a:srcRect/>
          <a:stretch>
            <a:fillRect/>
          </a:stretch>
        </p:blipFill>
        <p:spPr bwMode="auto">
          <a:xfrm>
            <a:off x="304800" y="2448336"/>
            <a:ext cx="4191000" cy="3962400"/>
          </a:xfrm>
          <a:prstGeom prst="rect">
            <a:avLst/>
          </a:prstGeom>
          <a:noFill/>
          <a:ln w="9525">
            <a:noFill/>
            <a:miter lim="800000"/>
            <a:headEnd/>
            <a:tailEnd/>
          </a:ln>
        </p:spPr>
      </p:pic>
      <p:sp>
        <p:nvSpPr>
          <p:cNvPr id="5" name="Text Placeholder 4"/>
          <p:cNvSpPr>
            <a:spLocks noGrp="1"/>
          </p:cNvSpPr>
          <p:nvPr>
            <p:ph type="body" sz="quarter" idx="3"/>
          </p:nvPr>
        </p:nvSpPr>
        <p:spPr>
          <a:xfrm>
            <a:off x="4780716" y="1667838"/>
            <a:ext cx="3657600" cy="1024070"/>
          </a:xfrm>
        </p:spPr>
        <p:txBody>
          <a:bodyPr>
            <a:noAutofit/>
          </a:bodyPr>
          <a:lstStyle/>
          <a:p>
            <a:r>
              <a:rPr lang="en-US" b="0" dirty="0" smtClean="0"/>
              <a:t>VEPs showing delayed peak latency in the L optic nerve.</a:t>
            </a:r>
            <a:endParaRPr lang="en-US" b="0" dirty="0"/>
          </a:p>
        </p:txBody>
      </p:sp>
      <p:pic>
        <p:nvPicPr>
          <p:cNvPr id="8" name="Content Placeholder 7"/>
          <p:cNvPicPr>
            <a:picLocks noGrp="1"/>
          </p:cNvPicPr>
          <p:nvPr>
            <p:ph sz="quarter" idx="4"/>
          </p:nvPr>
        </p:nvPicPr>
        <p:blipFill>
          <a:blip r:embed="rId3" cstate="print"/>
          <a:stretch>
            <a:fillRect/>
          </a:stretch>
        </p:blipFill>
        <p:spPr bwMode="auto">
          <a:xfrm>
            <a:off x="4499253" y="2658593"/>
            <a:ext cx="4041775" cy="3248891"/>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F66E056-D5E1-5E4E-9EF8-A7477DF72268}" type="slidenum">
              <a:rPr lang="en-US" smtClean="0"/>
              <a:pPr/>
              <a:t>35</a:t>
            </a:fld>
            <a:endParaRPr lang="en-US"/>
          </a:p>
        </p:txBody>
      </p:sp>
    </p:spTree>
    <p:extLst>
      <p:ext uri="{BB962C8B-B14F-4D97-AF65-F5344CB8AC3E}">
        <p14:creationId xmlns:p14="http://schemas.microsoft.com/office/powerpoint/2010/main" val="427237742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0"/>
            <a:ext cx="7467600" cy="745779"/>
          </a:xfrm>
        </p:spPr>
        <p:txBody>
          <a:bodyPr>
            <a:normAutofit/>
          </a:bodyPr>
          <a:lstStyle/>
          <a:p>
            <a:r>
              <a:rPr lang="en-US" sz="3200" b="1" dirty="0">
                <a:solidFill>
                  <a:schemeClr val="tx1"/>
                </a:solidFill>
              </a:rPr>
              <a:t>Risk of conversion to CDMS</a:t>
            </a:r>
            <a:endParaRPr lang="en-MY" sz="3200" b="1" dirty="0">
              <a:solidFill>
                <a:schemeClr val="tx1"/>
              </a:solidFill>
            </a:endParaRPr>
          </a:p>
        </p:txBody>
      </p:sp>
      <p:sp>
        <p:nvSpPr>
          <p:cNvPr id="3" name="Content Placeholder 2"/>
          <p:cNvSpPr>
            <a:spLocks noGrp="1"/>
          </p:cNvSpPr>
          <p:nvPr>
            <p:ph sz="quarter" idx="1"/>
          </p:nvPr>
        </p:nvSpPr>
        <p:spPr>
          <a:xfrm>
            <a:off x="457199" y="901149"/>
            <a:ext cx="7984435" cy="5658679"/>
          </a:xfrm>
        </p:spPr>
        <p:txBody>
          <a:bodyPr>
            <a:normAutofit fontScale="25000" lnSpcReduction="20000"/>
          </a:bodyPr>
          <a:lstStyle/>
          <a:p>
            <a:r>
              <a:rPr lang="en-US" sz="8000" dirty="0"/>
              <a:t>P</a:t>
            </a:r>
            <a:r>
              <a:rPr lang="en-US" sz="8000" dirty="0" smtClean="0"/>
              <a:t>resence </a:t>
            </a:r>
            <a:r>
              <a:rPr lang="en-US" sz="8000" dirty="0"/>
              <a:t>of white matter lesions on the initial MRI of the brain </a:t>
            </a:r>
            <a:r>
              <a:rPr lang="en-US" sz="8000" dirty="0" smtClean="0"/>
              <a:t>&amp; </a:t>
            </a:r>
            <a:r>
              <a:rPr lang="en-US" sz="8000" dirty="0"/>
              <a:t>spinal cord have been identified as the strongest predictor for the development of MS:</a:t>
            </a:r>
          </a:p>
          <a:p>
            <a:pPr marL="542925" lvl="2" indent="-277813">
              <a:buSzPct val="80000"/>
              <a:buFont typeface="Arial" panose="020B0604020202020204" pitchFamily="34" charset="0"/>
              <a:buChar char="•"/>
            </a:pPr>
            <a:r>
              <a:rPr lang="en-US" sz="7200" dirty="0"/>
              <a:t>The15-year risk of developing MS in the ONTT was 25% with no lesions, but 75% with one or more lesions.</a:t>
            </a:r>
          </a:p>
          <a:p>
            <a:pPr marL="742950" lvl="2" indent="-342900">
              <a:buNone/>
            </a:pPr>
            <a:endParaRPr lang="en-US" sz="4800" dirty="0"/>
          </a:p>
          <a:p>
            <a:r>
              <a:rPr lang="en-US" sz="8000" dirty="0"/>
              <a:t>P</a:t>
            </a:r>
            <a:r>
              <a:rPr lang="en-US" sz="8000" dirty="0" smtClean="0"/>
              <a:t>resence </a:t>
            </a:r>
            <a:r>
              <a:rPr lang="en-US" sz="8000" dirty="0"/>
              <a:t>of </a:t>
            </a:r>
            <a:r>
              <a:rPr lang="en-US" sz="8000" dirty="0" smtClean="0"/>
              <a:t>OCBs </a:t>
            </a:r>
            <a:r>
              <a:rPr lang="en-US" sz="8000" dirty="0"/>
              <a:t>in the CSF  is also a good predictor of conversion </a:t>
            </a:r>
            <a:r>
              <a:rPr lang="en-US" sz="8000" dirty="0" smtClean="0"/>
              <a:t>to MS after ON </a:t>
            </a:r>
            <a:r>
              <a:rPr lang="en-US" sz="8000" dirty="0"/>
              <a:t>(90% sensitivity, 60% specificity</a:t>
            </a:r>
            <a:r>
              <a:rPr lang="en-US" sz="8000" dirty="0" smtClean="0"/>
              <a:t>).</a:t>
            </a:r>
            <a:endParaRPr lang="en-US" sz="8000" dirty="0"/>
          </a:p>
          <a:p>
            <a:pPr>
              <a:buNone/>
            </a:pPr>
            <a:endParaRPr lang="en-US" sz="4800" dirty="0"/>
          </a:p>
          <a:p>
            <a:r>
              <a:rPr lang="en-US" sz="8000" dirty="0"/>
              <a:t>C</a:t>
            </a:r>
            <a:r>
              <a:rPr lang="en-US" sz="8000" dirty="0" smtClean="0"/>
              <a:t>ombination </a:t>
            </a:r>
            <a:r>
              <a:rPr lang="en-US" sz="8000" dirty="0"/>
              <a:t>of </a:t>
            </a:r>
            <a:r>
              <a:rPr lang="en-US" sz="8000" dirty="0" smtClean="0"/>
              <a:t>CNS </a:t>
            </a:r>
            <a:r>
              <a:rPr lang="en-US" sz="8000" dirty="0"/>
              <a:t>MRI lesions plus </a:t>
            </a:r>
            <a:r>
              <a:rPr lang="en-US" sz="8000" dirty="0" smtClean="0"/>
              <a:t>OCBs </a:t>
            </a:r>
            <a:r>
              <a:rPr lang="en-US" sz="8000" dirty="0"/>
              <a:t>is associated with a high risk for </a:t>
            </a:r>
            <a:r>
              <a:rPr lang="en-US" sz="8000" dirty="0" smtClean="0"/>
              <a:t>MS; </a:t>
            </a:r>
            <a:r>
              <a:rPr lang="en-US" sz="8000" dirty="0"/>
              <a:t>94% at 4 </a:t>
            </a:r>
            <a:r>
              <a:rPr lang="en-US" sz="8000" dirty="0" smtClean="0"/>
              <a:t>years.</a:t>
            </a:r>
            <a:endParaRPr lang="en-US" sz="8000" baseline="30000" dirty="0"/>
          </a:p>
          <a:p>
            <a:pPr>
              <a:buNone/>
            </a:pPr>
            <a:endParaRPr lang="en-US" sz="4800" dirty="0"/>
          </a:p>
          <a:p>
            <a:r>
              <a:rPr lang="en-US" sz="8000" dirty="0"/>
              <a:t>Patients with negative MRI but positive bands are 10 times more likely to develop </a:t>
            </a:r>
            <a:r>
              <a:rPr lang="en-US" sz="8000" dirty="0" smtClean="0"/>
              <a:t>MS </a:t>
            </a:r>
            <a:r>
              <a:rPr lang="en-US" sz="8000" dirty="0"/>
              <a:t>than those with negative MRI </a:t>
            </a:r>
            <a:r>
              <a:rPr lang="en-US" sz="8000" dirty="0" smtClean="0"/>
              <a:t>&amp; </a:t>
            </a:r>
            <a:r>
              <a:rPr lang="en-US" sz="8000" dirty="0"/>
              <a:t>no </a:t>
            </a:r>
            <a:r>
              <a:rPr lang="en-US" sz="8000" dirty="0" smtClean="0"/>
              <a:t>bands.</a:t>
            </a:r>
            <a:endParaRPr lang="en-US" sz="8000" dirty="0"/>
          </a:p>
          <a:p>
            <a:pPr>
              <a:buNone/>
            </a:pPr>
            <a:endParaRPr lang="en-US" sz="4800" dirty="0"/>
          </a:p>
          <a:p>
            <a:r>
              <a:rPr lang="en-US" sz="8000" dirty="0" smtClean="0"/>
              <a:t>Negative </a:t>
            </a:r>
            <a:r>
              <a:rPr lang="en-US" sz="8000" dirty="0"/>
              <a:t>MRI </a:t>
            </a:r>
            <a:r>
              <a:rPr lang="en-US" sz="8000" dirty="0" smtClean="0"/>
              <a:t>&amp; OCBs </a:t>
            </a:r>
            <a:r>
              <a:rPr lang="en-US" sz="8000" dirty="0"/>
              <a:t>is a strong predictor for not developing </a:t>
            </a:r>
            <a:r>
              <a:rPr lang="en-US" sz="8000" dirty="0" smtClean="0"/>
              <a:t>MS </a:t>
            </a:r>
            <a:r>
              <a:rPr lang="en-US" sz="8000" dirty="0"/>
              <a:t>(0% at 2 years, 17% at 4 years</a:t>
            </a:r>
            <a:r>
              <a:rPr lang="en-US" sz="8000" dirty="0" smtClean="0"/>
              <a:t>).</a:t>
            </a:r>
          </a:p>
          <a:p>
            <a:endParaRPr lang="en-US" sz="4800" i="1" dirty="0"/>
          </a:p>
          <a:p>
            <a:pPr marL="0" indent="0">
              <a:lnSpc>
                <a:spcPct val="120000"/>
              </a:lnSpc>
              <a:spcBef>
                <a:spcPts val="0"/>
              </a:spcBef>
              <a:buNone/>
            </a:pPr>
            <a:r>
              <a:rPr lang="en-US" sz="8000" i="1" dirty="0"/>
              <a:t>   </a:t>
            </a:r>
            <a:r>
              <a:rPr lang="en-US" sz="8000" i="1" dirty="0" smtClean="0"/>
              <a:t> </a:t>
            </a:r>
            <a:r>
              <a:rPr lang="en-US" sz="5600" dirty="0" smtClean="0"/>
              <a:t>Shams </a:t>
            </a:r>
            <a:r>
              <a:rPr lang="en-US" sz="5600" dirty="0" smtClean="0"/>
              <a:t>PN, et al. The </a:t>
            </a:r>
            <a:r>
              <a:rPr lang="en-US" sz="5600" dirty="0"/>
              <a:t>International MS Journal 2009; 16: </a:t>
            </a:r>
            <a:r>
              <a:rPr lang="en-US" sz="5600" dirty="0" smtClean="0"/>
              <a:t>82-89</a:t>
            </a:r>
            <a:endParaRPr lang="en-US" sz="5600" dirty="0"/>
          </a:p>
          <a:p>
            <a:pPr marL="0" indent="0">
              <a:lnSpc>
                <a:spcPct val="120000"/>
              </a:lnSpc>
              <a:spcBef>
                <a:spcPts val="0"/>
              </a:spcBef>
              <a:buNone/>
            </a:pPr>
            <a:r>
              <a:rPr lang="en-US" sz="5600" dirty="0" smtClean="0"/>
              <a:t>    </a:t>
            </a:r>
            <a:r>
              <a:rPr lang="en-US" sz="5600" dirty="0" smtClean="0"/>
              <a:t> Cole </a:t>
            </a:r>
            <a:r>
              <a:rPr lang="en-US" sz="5600" dirty="0"/>
              <a:t>SR, </a:t>
            </a:r>
            <a:r>
              <a:rPr lang="en-US" sz="5600" dirty="0" smtClean="0"/>
              <a:t>et al. Neurology 1998;51:885-7</a:t>
            </a:r>
            <a:endParaRPr lang="en-US" sz="5600" dirty="0"/>
          </a:p>
          <a:p>
            <a:pPr marL="0" indent="0">
              <a:lnSpc>
                <a:spcPct val="120000"/>
              </a:lnSpc>
              <a:spcBef>
                <a:spcPts val="0"/>
              </a:spcBef>
              <a:buNone/>
            </a:pPr>
            <a:r>
              <a:rPr lang="en-US" sz="5600" dirty="0" smtClean="0"/>
              <a:t>   </a:t>
            </a:r>
            <a:r>
              <a:rPr lang="en-US" sz="5600" dirty="0" smtClean="0"/>
              <a:t>  </a:t>
            </a:r>
            <a:r>
              <a:rPr lang="en-US" sz="5600" dirty="0" err="1" smtClean="0"/>
              <a:t>Tumani</a:t>
            </a:r>
            <a:r>
              <a:rPr lang="en-US" sz="5600" dirty="0" smtClean="0"/>
              <a:t> </a:t>
            </a:r>
            <a:r>
              <a:rPr lang="en-US" sz="5600" dirty="0"/>
              <a:t>H, </a:t>
            </a:r>
            <a:r>
              <a:rPr lang="en-US" sz="5600" dirty="0" smtClean="0"/>
              <a:t>et al. J </a:t>
            </a:r>
            <a:r>
              <a:rPr lang="en-US" sz="5600" dirty="0" err="1"/>
              <a:t>Neurol</a:t>
            </a:r>
            <a:r>
              <a:rPr lang="en-US" sz="5600" dirty="0"/>
              <a:t> </a:t>
            </a:r>
            <a:r>
              <a:rPr lang="en-US" sz="5600" dirty="0" err="1"/>
              <a:t>Sci</a:t>
            </a:r>
            <a:r>
              <a:rPr lang="en-US" sz="5600" dirty="0"/>
              <a:t> </a:t>
            </a:r>
            <a:r>
              <a:rPr lang="en-US" sz="5600" dirty="0" smtClean="0"/>
              <a:t>1998;155:44-9</a:t>
            </a:r>
            <a:endParaRPr lang="en-US" sz="5600" dirty="0"/>
          </a:p>
          <a:p>
            <a:pPr marL="0" indent="0">
              <a:buNone/>
            </a:pPr>
            <a:endParaRPr lang="en-US" sz="8000" i="1"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36</a:t>
            </a:fld>
            <a:endParaRPr lang="en-US"/>
          </a:p>
        </p:txBody>
      </p:sp>
    </p:spTree>
    <p:extLst>
      <p:ext uri="{BB962C8B-B14F-4D97-AF65-F5344CB8AC3E}">
        <p14:creationId xmlns:p14="http://schemas.microsoft.com/office/powerpoint/2010/main" val="292197293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606"/>
            <a:ext cx="7467600" cy="719275"/>
          </a:xfrm>
        </p:spPr>
        <p:txBody>
          <a:bodyPr>
            <a:normAutofit/>
          </a:bodyPr>
          <a:lstStyle/>
          <a:p>
            <a:r>
              <a:rPr lang="en-MY" sz="3200" b="1" dirty="0" smtClean="0">
                <a:solidFill>
                  <a:schemeClr val="tx1"/>
                </a:solidFill>
              </a:rPr>
              <a:t>Transverse Myelitis (TM)</a:t>
            </a:r>
            <a:endParaRPr lang="en-MY" sz="3200" b="1" dirty="0">
              <a:solidFill>
                <a:schemeClr val="tx1"/>
              </a:solidFill>
            </a:endParaRPr>
          </a:p>
        </p:txBody>
      </p:sp>
      <p:sp>
        <p:nvSpPr>
          <p:cNvPr id="3" name="Content Placeholder 2"/>
          <p:cNvSpPr>
            <a:spLocks noGrp="1"/>
          </p:cNvSpPr>
          <p:nvPr>
            <p:ph sz="quarter" idx="1"/>
          </p:nvPr>
        </p:nvSpPr>
        <p:spPr>
          <a:xfrm>
            <a:off x="457200" y="834890"/>
            <a:ext cx="7931426" cy="5963478"/>
          </a:xfrm>
        </p:spPr>
        <p:txBody>
          <a:bodyPr>
            <a:normAutofit fontScale="85000" lnSpcReduction="20000"/>
          </a:bodyPr>
          <a:lstStyle/>
          <a:p>
            <a:r>
              <a:rPr lang="en-US" sz="2800" dirty="0"/>
              <a:t>Inflammatory lesion of the spinal cord clinically presented with varying degrees of weakness, sensory </a:t>
            </a:r>
            <a:r>
              <a:rPr lang="en-US" sz="2800" dirty="0" smtClean="0"/>
              <a:t>alterations &amp; </a:t>
            </a:r>
            <a:r>
              <a:rPr lang="en-US" sz="2800" dirty="0"/>
              <a:t>autonomic dysfunction</a:t>
            </a:r>
          </a:p>
          <a:p>
            <a:pPr>
              <a:buNone/>
            </a:pPr>
            <a:endParaRPr lang="en-US" sz="1400" dirty="0"/>
          </a:p>
          <a:p>
            <a:r>
              <a:rPr lang="en-US" sz="2800" dirty="0"/>
              <a:t>Can be divided </a:t>
            </a:r>
            <a:r>
              <a:rPr lang="en-US" sz="2800" dirty="0" smtClean="0"/>
              <a:t>into:</a:t>
            </a:r>
            <a:r>
              <a:rPr lang="en-US" sz="2800" baseline="30000" dirty="0" smtClean="0"/>
              <a:t>38, 39</a:t>
            </a:r>
          </a:p>
          <a:p>
            <a:pPr marL="542925" lvl="1" indent="-277813"/>
            <a:r>
              <a:rPr lang="en-US" sz="2400" dirty="0" smtClean="0"/>
              <a:t>Acute </a:t>
            </a:r>
            <a:r>
              <a:rPr lang="en-US" sz="2400" dirty="0"/>
              <a:t>Complete Transverse Myelitis (</a:t>
            </a:r>
            <a:r>
              <a:rPr lang="en-US" sz="2400" dirty="0" smtClean="0"/>
              <a:t>ACTM)</a:t>
            </a:r>
          </a:p>
          <a:p>
            <a:pPr marL="901700" lvl="2" indent="-358775"/>
            <a:r>
              <a:rPr lang="en-US" sz="2100" dirty="0" smtClean="0"/>
              <a:t>An </a:t>
            </a:r>
            <a:r>
              <a:rPr lang="en-US" sz="2100" dirty="0"/>
              <a:t>acute or subacute inflammatory process of the spinal cord causing a symmetrical </a:t>
            </a:r>
            <a:r>
              <a:rPr lang="en-US" sz="2100" dirty="0" smtClean="0"/>
              <a:t>&amp; </a:t>
            </a:r>
            <a:r>
              <a:rPr lang="en-US" sz="2100" dirty="0"/>
              <a:t>moderate to severe loss of function distal to that level.</a:t>
            </a:r>
          </a:p>
          <a:p>
            <a:pPr marL="901700" lvl="2" indent="-358775"/>
            <a:r>
              <a:rPr lang="en-US" sz="2100" dirty="0"/>
              <a:t>Usually lesions are centrally located, extending &gt;3 vertebral segments in length, with cord </a:t>
            </a:r>
            <a:r>
              <a:rPr lang="en-US" sz="2100" dirty="0" err="1"/>
              <a:t>oedema</a:t>
            </a:r>
            <a:r>
              <a:rPr lang="en-US" sz="2100" dirty="0"/>
              <a:t> </a:t>
            </a:r>
            <a:r>
              <a:rPr lang="en-US" sz="2100" dirty="0" smtClean="0"/>
              <a:t>&amp; </a:t>
            </a:r>
            <a:r>
              <a:rPr lang="en-US" sz="2100" dirty="0"/>
              <a:t>gadolinium-enhancement in acute lesions.</a:t>
            </a:r>
          </a:p>
          <a:p>
            <a:pPr lvl="2">
              <a:buNone/>
            </a:pPr>
            <a:endParaRPr lang="en-US" sz="1400" dirty="0"/>
          </a:p>
          <a:p>
            <a:pPr marL="542925" lvl="1" indent="-277813"/>
            <a:r>
              <a:rPr lang="en-US" sz="2400" dirty="0"/>
              <a:t>Acute Partial Transverse Myelitis (APTM)</a:t>
            </a:r>
          </a:p>
          <a:p>
            <a:pPr lvl="2" indent="-371475"/>
            <a:r>
              <a:rPr lang="en-US" sz="2100" dirty="0"/>
              <a:t>Incomplete or patchy involvement of at least one spinal segment with mild to moderate weakness, asymmetrical or dissociated sensory </a:t>
            </a:r>
            <a:r>
              <a:rPr lang="en-US" sz="2100" dirty="0" smtClean="0"/>
              <a:t>symptoms &amp; </a:t>
            </a:r>
            <a:r>
              <a:rPr lang="en-US" sz="2100" dirty="0"/>
              <a:t>occasionally bladder </a:t>
            </a:r>
            <a:r>
              <a:rPr lang="en-US" sz="2100" dirty="0" smtClean="0"/>
              <a:t>involvement</a:t>
            </a:r>
            <a:endParaRPr lang="en-US" sz="2100" dirty="0"/>
          </a:p>
          <a:p>
            <a:pPr lvl="2" indent="-371475"/>
            <a:r>
              <a:rPr lang="en-US" sz="2100" dirty="0"/>
              <a:t>Lesions are usually peripherally located with a predilection for lateral </a:t>
            </a:r>
            <a:r>
              <a:rPr lang="en-US" sz="2100" dirty="0" smtClean="0"/>
              <a:t>&amp; </a:t>
            </a:r>
            <a:r>
              <a:rPr lang="en-US" sz="2100" dirty="0"/>
              <a:t>posterior areas of the cord, </a:t>
            </a:r>
            <a:r>
              <a:rPr lang="en-US" sz="2100" dirty="0" smtClean="0"/>
              <a:t>&amp; </a:t>
            </a:r>
            <a:r>
              <a:rPr lang="en-US" sz="2100" dirty="0"/>
              <a:t>involvement of &lt;</a:t>
            </a:r>
            <a:r>
              <a:rPr lang="en-US" sz="2100" dirty="0" smtClean="0"/>
              <a:t>2 spinal </a:t>
            </a:r>
            <a:r>
              <a:rPr lang="en-US" sz="2100" dirty="0"/>
              <a:t>cord segments</a:t>
            </a:r>
            <a:r>
              <a:rPr lang="en-US" sz="2100" dirty="0" smtClean="0"/>
              <a:t>.</a:t>
            </a:r>
          </a:p>
          <a:p>
            <a:pPr lvl="2"/>
            <a:endParaRPr lang="en-US" sz="1400" dirty="0"/>
          </a:p>
          <a:p>
            <a:pPr marL="0" indent="0">
              <a:lnSpc>
                <a:spcPct val="120000"/>
              </a:lnSpc>
              <a:spcBef>
                <a:spcPts val="0"/>
              </a:spcBef>
              <a:buNone/>
            </a:pPr>
            <a:r>
              <a:rPr lang="en-MY" dirty="0"/>
              <a:t> </a:t>
            </a:r>
            <a:r>
              <a:rPr lang="en-MY" dirty="0" smtClean="0"/>
              <a:t>   </a:t>
            </a:r>
            <a:r>
              <a:rPr lang="en-MY" sz="1600" dirty="0" smtClean="0"/>
              <a:t>38</a:t>
            </a:r>
            <a:r>
              <a:rPr lang="en-MY" sz="1600" dirty="0" smtClean="0"/>
              <a:t>. Scott </a:t>
            </a:r>
            <a:r>
              <a:rPr lang="en-MY" sz="1600" dirty="0"/>
              <a:t>TF, </a:t>
            </a:r>
            <a:r>
              <a:rPr lang="en-MY" sz="1600" dirty="0" smtClean="0"/>
              <a:t>et </a:t>
            </a:r>
            <a:r>
              <a:rPr lang="en-MY" sz="1600" dirty="0"/>
              <a:t>al. </a:t>
            </a:r>
            <a:r>
              <a:rPr lang="en-MY" sz="1600" dirty="0" smtClean="0"/>
              <a:t>Neurology</a:t>
            </a:r>
            <a:r>
              <a:rPr lang="en-MY" sz="1600" dirty="0"/>
              <a:t>. 2011;77(24):</a:t>
            </a:r>
            <a:r>
              <a:rPr lang="en-MY" sz="1600" dirty="0" smtClean="0"/>
              <a:t>2128-2134</a:t>
            </a:r>
            <a:endParaRPr lang="en-MY" sz="1600" dirty="0"/>
          </a:p>
          <a:p>
            <a:pPr marL="0" indent="0">
              <a:lnSpc>
                <a:spcPct val="120000"/>
              </a:lnSpc>
              <a:spcBef>
                <a:spcPts val="0"/>
              </a:spcBef>
              <a:buNone/>
            </a:pPr>
            <a:r>
              <a:rPr lang="en-MY" sz="1600" dirty="0" smtClean="0"/>
              <a:t>      </a:t>
            </a:r>
            <a:r>
              <a:rPr lang="en-MY" sz="1600" dirty="0" smtClean="0"/>
              <a:t>39</a:t>
            </a:r>
            <a:r>
              <a:rPr lang="en-MY" sz="1600" dirty="0" smtClean="0"/>
              <a:t>. Jacob </a:t>
            </a:r>
            <a:r>
              <a:rPr lang="en-MY" sz="1600" dirty="0"/>
              <a:t>A, </a:t>
            </a:r>
            <a:r>
              <a:rPr lang="en-MY" sz="1600" dirty="0" smtClean="0"/>
              <a:t>et al. </a:t>
            </a:r>
            <a:r>
              <a:rPr lang="en-MY" sz="1600" dirty="0" err="1" smtClean="0"/>
              <a:t>Semin</a:t>
            </a:r>
            <a:r>
              <a:rPr lang="en-MY" sz="1600" dirty="0" smtClean="0"/>
              <a:t> </a:t>
            </a:r>
            <a:r>
              <a:rPr lang="en-MY" sz="1600" dirty="0"/>
              <a:t>Neurol. 2008;28(1):</a:t>
            </a:r>
            <a:r>
              <a:rPr lang="en-MY" sz="1600" dirty="0" smtClean="0"/>
              <a:t>105-120</a:t>
            </a:r>
            <a:endParaRPr lang="en-MY" sz="16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37</a:t>
            </a:fld>
            <a:endParaRPr lang="en-US"/>
          </a:p>
        </p:txBody>
      </p:sp>
    </p:spTree>
    <p:extLst>
      <p:ext uri="{BB962C8B-B14F-4D97-AF65-F5344CB8AC3E}">
        <p14:creationId xmlns:p14="http://schemas.microsoft.com/office/powerpoint/2010/main" val="719963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354"/>
            <a:ext cx="8229600" cy="653012"/>
          </a:xfrm>
        </p:spPr>
        <p:txBody>
          <a:bodyPr>
            <a:normAutofit/>
          </a:bodyPr>
          <a:lstStyle/>
          <a:p>
            <a:r>
              <a:rPr lang="en-US" sz="3200" b="1" dirty="0" smtClean="0">
                <a:solidFill>
                  <a:schemeClr val="tx1"/>
                </a:solidFill>
              </a:rPr>
              <a:t>MRI images ACTM </a:t>
            </a:r>
            <a:r>
              <a:rPr lang="en-US" sz="3200" b="1" dirty="0" err="1" smtClean="0">
                <a:solidFill>
                  <a:schemeClr val="tx1"/>
                </a:solidFill>
              </a:rPr>
              <a:t>vs</a:t>
            </a:r>
            <a:r>
              <a:rPr lang="en-US" sz="3200" b="1" dirty="0" smtClean="0">
                <a:solidFill>
                  <a:schemeClr val="tx1"/>
                </a:solidFill>
              </a:rPr>
              <a:t> APTM</a:t>
            </a:r>
            <a:endParaRPr lang="en-US" sz="3200" b="1" dirty="0">
              <a:solidFill>
                <a:schemeClr val="tx1"/>
              </a:solidFill>
            </a:endParaRPr>
          </a:p>
        </p:txBody>
      </p:sp>
      <p:sp>
        <p:nvSpPr>
          <p:cNvPr id="3" name="Text Placeholder 2"/>
          <p:cNvSpPr>
            <a:spLocks noGrp="1"/>
          </p:cNvSpPr>
          <p:nvPr>
            <p:ph type="body" idx="1"/>
          </p:nvPr>
        </p:nvSpPr>
        <p:spPr>
          <a:xfrm>
            <a:off x="457200" y="742121"/>
            <a:ext cx="4040188" cy="2252869"/>
          </a:xfrm>
        </p:spPr>
        <p:txBody>
          <a:bodyPr>
            <a:noAutofit/>
          </a:bodyPr>
          <a:lstStyle/>
          <a:p>
            <a:r>
              <a:rPr lang="en-US" sz="1800" dirty="0" err="1" smtClean="0"/>
              <a:t>Neuromyelitis</a:t>
            </a:r>
            <a:r>
              <a:rPr lang="en-US" sz="1800" dirty="0" smtClean="0"/>
              <a:t> </a:t>
            </a:r>
            <a:r>
              <a:rPr lang="en-US" sz="1800" dirty="0" err="1" smtClean="0"/>
              <a:t>Optica</a:t>
            </a:r>
            <a:r>
              <a:rPr lang="en-US" sz="1800" dirty="0" smtClean="0"/>
              <a:t>. </a:t>
            </a:r>
            <a:r>
              <a:rPr lang="en-US" sz="1800" b="0" dirty="0" smtClean="0"/>
              <a:t>Sagittal (A) </a:t>
            </a:r>
            <a:r>
              <a:rPr lang="en-US" sz="1600" b="0" dirty="0"/>
              <a:t>&amp;</a:t>
            </a:r>
            <a:r>
              <a:rPr lang="en-US" sz="1600" b="0" dirty="0" smtClean="0"/>
              <a:t> axial T2 (B) images on cervical spine MRI. Note the longitudinally extensive T2 signal abnormality with the cervical cord &amp; T2 signal abnormality in ≥3 cord segments (A). The lesion is centrally located within the cord (B) with cord swelling (A).</a:t>
            </a:r>
          </a:p>
          <a:p>
            <a:endParaRPr lang="en-US" sz="1600" dirty="0"/>
          </a:p>
        </p:txBody>
      </p:sp>
      <p:pic>
        <p:nvPicPr>
          <p:cNvPr id="7" name="Content Placeholder 6" descr="Figure 2.">
            <a:hlinkClick r:id="rId2" tgtFrame="&quot;_blank&quot;"/>
          </p:cNvPr>
          <p:cNvPicPr>
            <a:picLocks noGrp="1"/>
          </p:cNvPicPr>
          <p:nvPr>
            <p:ph sz="half" idx="2"/>
          </p:nvPr>
        </p:nvPicPr>
        <p:blipFill>
          <a:blip r:embed="rId3" cstate="print"/>
          <a:srcRect/>
          <a:stretch>
            <a:fillRect/>
          </a:stretch>
        </p:blipFill>
        <p:spPr bwMode="auto">
          <a:xfrm>
            <a:off x="381000" y="2796200"/>
            <a:ext cx="4114800" cy="3962400"/>
          </a:xfrm>
          <a:prstGeom prst="rect">
            <a:avLst/>
          </a:prstGeom>
          <a:noFill/>
          <a:ln w="9525">
            <a:noFill/>
            <a:miter lim="800000"/>
            <a:headEnd/>
            <a:tailEnd/>
          </a:ln>
        </p:spPr>
      </p:pic>
      <p:sp>
        <p:nvSpPr>
          <p:cNvPr id="5" name="Text Placeholder 4"/>
          <p:cNvSpPr>
            <a:spLocks noGrp="1"/>
          </p:cNvSpPr>
          <p:nvPr>
            <p:ph type="body" sz="quarter" idx="3"/>
          </p:nvPr>
        </p:nvSpPr>
        <p:spPr>
          <a:xfrm>
            <a:off x="4645025" y="861392"/>
            <a:ext cx="4041775" cy="1855295"/>
          </a:xfrm>
        </p:spPr>
        <p:txBody>
          <a:bodyPr>
            <a:normAutofit fontScale="25000" lnSpcReduction="20000"/>
          </a:bodyPr>
          <a:lstStyle/>
          <a:p>
            <a:r>
              <a:rPr lang="en-US" dirty="0" smtClean="0"/>
              <a:t>.</a:t>
            </a:r>
          </a:p>
          <a:p>
            <a:endParaRPr lang="en-US" sz="4000" b="0" dirty="0" smtClean="0"/>
          </a:p>
          <a:p>
            <a:r>
              <a:rPr lang="en-US" sz="7200" dirty="0" smtClean="0"/>
              <a:t>MS. </a:t>
            </a:r>
            <a:r>
              <a:rPr lang="en-US" sz="7200" b="0" dirty="0" smtClean="0"/>
              <a:t>Sagittal (A) &amp; axial (B) T2-weighted images in CDMS. Note that the lesions are &lt;2 cord segments, ovoid &amp; peripherally located (seen most clearly on the axial image labelled (B).</a:t>
            </a:r>
          </a:p>
          <a:p>
            <a:endParaRPr lang="en-US" sz="7200" dirty="0"/>
          </a:p>
        </p:txBody>
      </p:sp>
      <p:pic>
        <p:nvPicPr>
          <p:cNvPr id="8" name="Content Placeholder 7" descr="Figure 1.">
            <a:hlinkClick r:id="rId4" tgtFrame="&quot;_blank&quot;"/>
          </p:cNvPr>
          <p:cNvPicPr>
            <a:picLocks noGrp="1"/>
          </p:cNvPicPr>
          <p:nvPr>
            <p:ph sz="quarter" idx="4"/>
          </p:nvPr>
        </p:nvPicPr>
        <p:blipFill>
          <a:blip r:embed="rId5" cstate="print"/>
          <a:srcRect/>
          <a:stretch>
            <a:fillRect/>
          </a:stretch>
        </p:blipFill>
        <p:spPr bwMode="auto">
          <a:xfrm>
            <a:off x="4572000" y="2796200"/>
            <a:ext cx="4038600" cy="3886200"/>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fld id="{FF66E056-D5E1-5E4E-9EF8-A7477DF72268}" type="slidenum">
              <a:rPr lang="en-US" smtClean="0"/>
              <a:pPr/>
              <a:t>38</a:t>
            </a:fld>
            <a:endParaRPr lang="en-US"/>
          </a:p>
        </p:txBody>
      </p:sp>
    </p:spTree>
    <p:extLst>
      <p:ext uri="{BB962C8B-B14F-4D97-AF65-F5344CB8AC3E}">
        <p14:creationId xmlns:p14="http://schemas.microsoft.com/office/powerpoint/2010/main" val="284609080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smtClean="0">
                <a:solidFill>
                  <a:schemeClr val="tx1"/>
                </a:solidFill>
              </a:rPr>
              <a:t>TM</a:t>
            </a:r>
            <a:r>
              <a:rPr lang="en-MY" sz="2000" b="1" dirty="0" smtClean="0">
                <a:solidFill>
                  <a:schemeClr val="tx1"/>
                </a:solidFill>
              </a:rPr>
              <a:t>-2</a:t>
            </a:r>
            <a:endParaRPr lang="en-MY" sz="2000" b="1" dirty="0">
              <a:solidFill>
                <a:schemeClr val="tx1"/>
              </a:solidFill>
            </a:endParaRPr>
          </a:p>
        </p:txBody>
      </p:sp>
      <p:sp>
        <p:nvSpPr>
          <p:cNvPr id="3" name="Content Placeholder 2"/>
          <p:cNvSpPr>
            <a:spLocks noGrp="1"/>
          </p:cNvSpPr>
          <p:nvPr>
            <p:ph sz="quarter" idx="1"/>
          </p:nvPr>
        </p:nvSpPr>
        <p:spPr>
          <a:xfrm>
            <a:off x="457200" y="1600199"/>
            <a:ext cx="7957930" cy="5025887"/>
          </a:xfrm>
        </p:spPr>
        <p:txBody>
          <a:bodyPr>
            <a:normAutofit lnSpcReduction="10000"/>
          </a:bodyPr>
          <a:lstStyle/>
          <a:p>
            <a:r>
              <a:rPr lang="en-US" dirty="0"/>
              <a:t>APTM have a higher risk for conversion to MS </a:t>
            </a:r>
            <a:r>
              <a:rPr lang="en-US" dirty="0" smtClean="0"/>
              <a:t>compared with </a:t>
            </a:r>
            <a:r>
              <a:rPr lang="en-US" dirty="0"/>
              <a:t>ACTM. In individuals with </a:t>
            </a:r>
            <a:r>
              <a:rPr lang="en-US" dirty="0" smtClean="0"/>
              <a:t>APTM &amp; </a:t>
            </a:r>
            <a:r>
              <a:rPr lang="en-US" dirty="0"/>
              <a:t>normal brain MRI, about </a:t>
            </a:r>
            <a:r>
              <a:rPr lang="en-US" dirty="0" smtClean="0"/>
              <a:t>10.3% </a:t>
            </a:r>
            <a:r>
              <a:rPr lang="en-US" dirty="0"/>
              <a:t>develop MS over a </a:t>
            </a:r>
            <a:r>
              <a:rPr lang="en-US" dirty="0" smtClean="0"/>
              <a:t>5 </a:t>
            </a:r>
            <a:r>
              <a:rPr lang="en-US" dirty="0"/>
              <a:t>to </a:t>
            </a:r>
            <a:r>
              <a:rPr lang="en-US" dirty="0" smtClean="0"/>
              <a:t>10 </a:t>
            </a:r>
            <a:r>
              <a:rPr lang="en-US" dirty="0"/>
              <a:t>years </a:t>
            </a:r>
            <a:r>
              <a:rPr lang="en-US" dirty="0" smtClean="0"/>
              <a:t>period.</a:t>
            </a:r>
            <a:r>
              <a:rPr lang="en-US" baseline="30000" dirty="0" smtClean="0"/>
              <a:t>38</a:t>
            </a:r>
            <a:endParaRPr lang="en-US" baseline="30000" dirty="0"/>
          </a:p>
          <a:p>
            <a:pPr>
              <a:buNone/>
            </a:pPr>
            <a:endParaRPr lang="en-US" sz="2000" dirty="0"/>
          </a:p>
          <a:p>
            <a:r>
              <a:rPr lang="en-US" dirty="0"/>
              <a:t>Positive </a:t>
            </a:r>
            <a:r>
              <a:rPr lang="en-US" dirty="0" smtClean="0"/>
              <a:t>OCBs </a:t>
            </a:r>
            <a:r>
              <a:rPr lang="en-US" dirty="0"/>
              <a:t>in CSF </a:t>
            </a:r>
            <a:r>
              <a:rPr lang="en-US" dirty="0" smtClean="0"/>
              <a:t>has </a:t>
            </a:r>
            <a:r>
              <a:rPr lang="en-US" dirty="0"/>
              <a:t>an increased risk of developing MS (33.3% vs 2% conversion rate</a:t>
            </a:r>
            <a:r>
              <a:rPr lang="en-US" dirty="0" smtClean="0"/>
              <a:t>).</a:t>
            </a:r>
            <a:r>
              <a:rPr lang="en-US" baseline="30000" dirty="0" smtClean="0"/>
              <a:t>41</a:t>
            </a:r>
            <a:endParaRPr lang="en-US" baseline="30000" dirty="0"/>
          </a:p>
          <a:p>
            <a:pPr>
              <a:buNone/>
            </a:pPr>
            <a:endParaRPr lang="en-US" sz="2000" dirty="0"/>
          </a:p>
          <a:p>
            <a:r>
              <a:rPr lang="en-US" dirty="0"/>
              <a:t>A family history of MS (</a:t>
            </a:r>
            <a:r>
              <a:rPr lang="en-US" dirty="0" smtClean="0"/>
              <a:t>p=0.02</a:t>
            </a:r>
            <a:r>
              <a:rPr lang="en-US" dirty="0"/>
              <a:t>), higher </a:t>
            </a:r>
            <a:r>
              <a:rPr lang="en-US" dirty="0" smtClean="0"/>
              <a:t>EDSS </a:t>
            </a:r>
            <a:r>
              <a:rPr lang="en-US" dirty="0"/>
              <a:t>at onset (</a:t>
            </a:r>
            <a:r>
              <a:rPr lang="en-US" dirty="0" smtClean="0"/>
              <a:t>p=0.03</a:t>
            </a:r>
            <a:r>
              <a:rPr lang="en-US" dirty="0"/>
              <a:t>) </a:t>
            </a:r>
            <a:r>
              <a:rPr lang="en-US" dirty="0" smtClean="0"/>
              <a:t>&amp; </a:t>
            </a:r>
            <a:r>
              <a:rPr lang="en-US" dirty="0"/>
              <a:t>lesions on brain MRI (</a:t>
            </a:r>
            <a:r>
              <a:rPr lang="en-US" dirty="0" smtClean="0"/>
              <a:t>p=0.03</a:t>
            </a:r>
            <a:r>
              <a:rPr lang="en-US" dirty="0"/>
              <a:t>) </a:t>
            </a:r>
            <a:r>
              <a:rPr lang="en-US" dirty="0" smtClean="0"/>
              <a:t>are </a:t>
            </a:r>
            <a:r>
              <a:rPr lang="en-US" dirty="0"/>
              <a:t>predictive factors for conversion to </a:t>
            </a:r>
            <a:r>
              <a:rPr lang="en-US" dirty="0" smtClean="0"/>
              <a:t>MS.</a:t>
            </a:r>
            <a:endParaRPr lang="en-US" dirty="0"/>
          </a:p>
          <a:p>
            <a:endParaRPr lang="en-MY" dirty="0" smtClean="0"/>
          </a:p>
          <a:p>
            <a:pPr marL="0" indent="0">
              <a:lnSpc>
                <a:spcPct val="110000"/>
              </a:lnSpc>
              <a:spcBef>
                <a:spcPts val="0"/>
              </a:spcBef>
              <a:buNone/>
            </a:pPr>
            <a:r>
              <a:rPr lang="en-MY" dirty="0"/>
              <a:t>   </a:t>
            </a:r>
            <a:r>
              <a:rPr lang="en-MY" sz="1400" dirty="0"/>
              <a:t>41. </a:t>
            </a:r>
            <a:r>
              <a:rPr lang="en-MY" sz="1400" dirty="0" err="1"/>
              <a:t>Cobo</a:t>
            </a:r>
            <a:r>
              <a:rPr lang="en-MY" sz="1400" dirty="0"/>
              <a:t> </a:t>
            </a:r>
            <a:r>
              <a:rPr lang="en-MY" sz="1400" dirty="0" err="1"/>
              <a:t>Calvo</a:t>
            </a:r>
            <a:r>
              <a:rPr lang="en-MY" sz="1400" dirty="0"/>
              <a:t> A, </a:t>
            </a:r>
            <a:r>
              <a:rPr lang="en-MY" sz="1400" dirty="0" smtClean="0"/>
              <a:t>et </a:t>
            </a:r>
            <a:r>
              <a:rPr lang="en-MY" sz="1400" dirty="0"/>
              <a:t>al. </a:t>
            </a:r>
            <a:r>
              <a:rPr lang="en-MY" sz="1400" dirty="0" smtClean="0"/>
              <a:t>BMC </a:t>
            </a:r>
            <a:r>
              <a:rPr lang="en-MY" sz="1400" dirty="0"/>
              <a:t>Neurol. </a:t>
            </a:r>
            <a:r>
              <a:rPr lang="en-MY" sz="1400" dirty="0" smtClean="0"/>
              <a:t>2013;13:135</a:t>
            </a:r>
          </a:p>
          <a:p>
            <a:pPr marL="0" indent="0">
              <a:lnSpc>
                <a:spcPct val="110000"/>
              </a:lnSpc>
              <a:spcBef>
                <a:spcPts val="0"/>
              </a:spcBef>
              <a:buNone/>
            </a:pPr>
            <a:r>
              <a:rPr lang="en-MY" sz="1400" dirty="0"/>
              <a:t>      </a:t>
            </a:r>
            <a:r>
              <a:rPr lang="en-MY" sz="1400" dirty="0" err="1" smtClean="0"/>
              <a:t>Sellner</a:t>
            </a:r>
            <a:r>
              <a:rPr lang="en-MY" sz="1400" dirty="0" smtClean="0"/>
              <a:t> J, et al. European </a:t>
            </a:r>
            <a:r>
              <a:rPr lang="en-MY" sz="1400" dirty="0"/>
              <a:t>Journal of Neurology 2008, 15: </a:t>
            </a:r>
            <a:r>
              <a:rPr lang="en-MY" sz="1400" dirty="0" smtClean="0"/>
              <a:t>398-405</a:t>
            </a:r>
            <a:endParaRPr lang="en-MY" sz="1400" dirty="0"/>
          </a:p>
          <a:p>
            <a:pPr marL="0" indent="0">
              <a:buNone/>
            </a:pPr>
            <a:endParaRPr lang="en-MY" sz="14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39</a:t>
            </a:fld>
            <a:endParaRPr lang="en-US"/>
          </a:p>
        </p:txBody>
      </p:sp>
    </p:spTree>
    <p:extLst>
      <p:ext uri="{BB962C8B-B14F-4D97-AF65-F5344CB8AC3E}">
        <p14:creationId xmlns:p14="http://schemas.microsoft.com/office/powerpoint/2010/main" val="25406068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0"/>
            <a:ext cx="7467600" cy="613255"/>
          </a:xfrm>
        </p:spPr>
        <p:txBody>
          <a:bodyPr>
            <a:normAutofit/>
          </a:bodyPr>
          <a:lstStyle/>
          <a:p>
            <a:r>
              <a:rPr lang="en-US" sz="3200" b="1" dirty="0">
                <a:solidFill>
                  <a:schemeClr val="tx1"/>
                </a:solidFill>
              </a:rPr>
              <a:t>Introduction</a:t>
            </a:r>
            <a:endParaRPr lang="en-MY" sz="3200" b="1" dirty="0">
              <a:solidFill>
                <a:schemeClr val="tx1"/>
              </a:solidFill>
            </a:endParaRPr>
          </a:p>
        </p:txBody>
      </p:sp>
      <p:sp>
        <p:nvSpPr>
          <p:cNvPr id="3" name="Content Placeholder 2"/>
          <p:cNvSpPr>
            <a:spLocks noGrp="1"/>
          </p:cNvSpPr>
          <p:nvPr>
            <p:ph sz="quarter" idx="1"/>
          </p:nvPr>
        </p:nvSpPr>
        <p:spPr>
          <a:xfrm>
            <a:off x="457200" y="649357"/>
            <a:ext cx="7944678" cy="6155636"/>
          </a:xfrm>
        </p:spPr>
        <p:txBody>
          <a:bodyPr>
            <a:normAutofit fontScale="77500" lnSpcReduction="20000"/>
          </a:bodyPr>
          <a:lstStyle/>
          <a:p>
            <a:r>
              <a:rPr lang="en-MY" sz="3100" dirty="0"/>
              <a:t>Idiopathic inflammatory-demyelinating diseases (IIDDs) include a broad spectrum of auto-immune central nervous system </a:t>
            </a:r>
            <a:r>
              <a:rPr lang="en-MY" sz="3100" dirty="0" smtClean="0"/>
              <a:t>(CNS) disorders </a:t>
            </a:r>
            <a:r>
              <a:rPr lang="en-MY" sz="3100" dirty="0"/>
              <a:t>that can usually be differentiated on the basis of clinical, imaging, laboratory </a:t>
            </a:r>
            <a:r>
              <a:rPr lang="en-MY" sz="3100" dirty="0" smtClean="0"/>
              <a:t>&amp; </a:t>
            </a:r>
            <a:r>
              <a:rPr lang="en-MY" sz="3100" dirty="0"/>
              <a:t>pathological findings. Multiple sclerosis (MS) is the most representative form of </a:t>
            </a:r>
            <a:r>
              <a:rPr lang="en-MY" sz="3100" dirty="0" smtClean="0"/>
              <a:t>IIDD.</a:t>
            </a:r>
            <a:r>
              <a:rPr lang="en-MY" sz="3100" baseline="30000" dirty="0" smtClean="0"/>
              <a:t>50</a:t>
            </a:r>
            <a:r>
              <a:rPr lang="en-MY" sz="3100" dirty="0" smtClean="0"/>
              <a:t> </a:t>
            </a:r>
          </a:p>
          <a:p>
            <a:endParaRPr lang="en-MY" sz="1500" dirty="0"/>
          </a:p>
          <a:p>
            <a:r>
              <a:rPr lang="en-MY" sz="3100" dirty="0"/>
              <a:t>Uncommon forms of IIDDs can be classified clinically </a:t>
            </a:r>
            <a:r>
              <a:rPr lang="en-MY" sz="3100" dirty="0" smtClean="0"/>
              <a:t>into:</a:t>
            </a:r>
            <a:r>
              <a:rPr lang="en-MY" sz="3100" baseline="30000" dirty="0" smtClean="0"/>
              <a:t>50</a:t>
            </a:r>
            <a:endParaRPr lang="en-MY" sz="3100" baseline="30000" dirty="0"/>
          </a:p>
          <a:p>
            <a:pPr marL="542925" lvl="1" indent="-277813"/>
            <a:r>
              <a:rPr lang="en-MY" sz="2600" dirty="0"/>
              <a:t>(1) fulminant or acute</a:t>
            </a:r>
          </a:p>
          <a:p>
            <a:pPr marL="901700" lvl="2" indent="-358775"/>
            <a:r>
              <a:rPr lang="en-MY" sz="2300" dirty="0"/>
              <a:t>Marburg variant of MS, </a:t>
            </a:r>
            <a:r>
              <a:rPr lang="en-MY" sz="2300" dirty="0" err="1"/>
              <a:t>Baló’s</a:t>
            </a:r>
            <a:r>
              <a:rPr lang="en-MY" sz="2300" dirty="0"/>
              <a:t> concentric sclerosis, </a:t>
            </a:r>
            <a:r>
              <a:rPr lang="en-MY" sz="2300" dirty="0" err="1"/>
              <a:t>Schilder’s</a:t>
            </a:r>
            <a:r>
              <a:rPr lang="en-MY" sz="2300" dirty="0"/>
              <a:t> </a:t>
            </a:r>
            <a:r>
              <a:rPr lang="en-MY" sz="2300" dirty="0" smtClean="0"/>
              <a:t>disease &amp; </a:t>
            </a:r>
            <a:r>
              <a:rPr lang="en-MY" sz="2300" dirty="0"/>
              <a:t>acute disseminated encephalomyelitis</a:t>
            </a:r>
          </a:p>
          <a:p>
            <a:endParaRPr lang="en-MY" sz="1500" dirty="0"/>
          </a:p>
          <a:p>
            <a:pPr marL="542925" lvl="1" indent="-277813"/>
            <a:r>
              <a:rPr lang="en-MY" sz="2600" dirty="0"/>
              <a:t>(2) </a:t>
            </a:r>
            <a:r>
              <a:rPr lang="en-MY" sz="2600" dirty="0" err="1"/>
              <a:t>monosymptomatic</a:t>
            </a:r>
            <a:r>
              <a:rPr lang="en-MY" sz="2600" dirty="0"/>
              <a:t> </a:t>
            </a:r>
          </a:p>
          <a:p>
            <a:pPr lvl="2" indent="-371475"/>
            <a:r>
              <a:rPr lang="en-MY" sz="2300" dirty="0"/>
              <a:t>transverse </a:t>
            </a:r>
            <a:r>
              <a:rPr lang="en-MY" sz="2300" dirty="0" smtClean="0"/>
              <a:t>myelitis (TM) &amp; </a:t>
            </a:r>
            <a:r>
              <a:rPr lang="en-MY" sz="2300" dirty="0"/>
              <a:t>optic </a:t>
            </a:r>
            <a:r>
              <a:rPr lang="en-MY" sz="2300" dirty="0" smtClean="0"/>
              <a:t>neuritis (ON)</a:t>
            </a:r>
            <a:endParaRPr lang="en-MY" sz="2300" dirty="0"/>
          </a:p>
          <a:p>
            <a:endParaRPr lang="en-MY" sz="1500" dirty="0"/>
          </a:p>
          <a:p>
            <a:pPr marL="542925" lvl="1" indent="-277813"/>
            <a:r>
              <a:rPr lang="en-MY" sz="2600" dirty="0"/>
              <a:t>(3) restricted topographical distribution</a:t>
            </a:r>
          </a:p>
          <a:p>
            <a:pPr lvl="2" indent="-371475"/>
            <a:r>
              <a:rPr lang="en-MY" sz="2300" dirty="0" err="1"/>
              <a:t>Devic’s</a:t>
            </a:r>
            <a:r>
              <a:rPr lang="en-MY" sz="2300" dirty="0"/>
              <a:t> </a:t>
            </a:r>
            <a:r>
              <a:rPr lang="en-MY" sz="2300" dirty="0" err="1"/>
              <a:t>neuromyelitis</a:t>
            </a:r>
            <a:r>
              <a:rPr lang="en-MY" sz="2300" dirty="0"/>
              <a:t> </a:t>
            </a:r>
            <a:r>
              <a:rPr lang="en-MY" sz="2300" dirty="0" err="1" smtClean="0"/>
              <a:t>optica</a:t>
            </a:r>
            <a:r>
              <a:rPr lang="en-MY" sz="2300" dirty="0" smtClean="0"/>
              <a:t> (NMO), </a:t>
            </a:r>
            <a:r>
              <a:rPr lang="en-MY" sz="2300" dirty="0"/>
              <a:t>recurrent </a:t>
            </a:r>
            <a:r>
              <a:rPr lang="en-MY" sz="2300" dirty="0" smtClean="0"/>
              <a:t>ON &amp; relapsing TM</a:t>
            </a:r>
          </a:p>
          <a:p>
            <a:pPr lvl="2"/>
            <a:endParaRPr lang="en-MY" sz="1500" dirty="0"/>
          </a:p>
          <a:p>
            <a:pPr marL="265113" lvl="2" indent="0">
              <a:buNone/>
            </a:pPr>
            <a:r>
              <a:rPr lang="en-MY" sz="2300" dirty="0"/>
              <a:t>50. </a:t>
            </a:r>
            <a:r>
              <a:rPr lang="en-MY" sz="2300" dirty="0" err="1"/>
              <a:t>Cañellas</a:t>
            </a:r>
            <a:r>
              <a:rPr lang="en-MY" sz="2300" dirty="0"/>
              <a:t> AR, </a:t>
            </a:r>
            <a:r>
              <a:rPr lang="en-MY" sz="2300" dirty="0" smtClean="0"/>
              <a:t>et </a:t>
            </a:r>
            <a:r>
              <a:rPr lang="en-MY" sz="2300" dirty="0"/>
              <a:t>al. </a:t>
            </a:r>
            <a:r>
              <a:rPr lang="en-MY" sz="2300" dirty="0" smtClean="0"/>
              <a:t>Neuroradiology</a:t>
            </a:r>
            <a:r>
              <a:rPr lang="en-MY" sz="2300" dirty="0"/>
              <a:t>. 2007;49(5):393-409</a:t>
            </a:r>
          </a:p>
        </p:txBody>
      </p:sp>
      <p:sp>
        <p:nvSpPr>
          <p:cNvPr id="4" name="Slide Number Placeholder 3"/>
          <p:cNvSpPr>
            <a:spLocks noGrp="1"/>
          </p:cNvSpPr>
          <p:nvPr>
            <p:ph type="sldNum" sz="quarter" idx="15"/>
          </p:nvPr>
        </p:nvSpPr>
        <p:spPr/>
        <p:txBody>
          <a:bodyPr/>
          <a:lstStyle/>
          <a:p>
            <a:fld id="{FF66E056-D5E1-5E4E-9EF8-A7477DF72268}" type="slidenum">
              <a:rPr lang="en-US" smtClean="0"/>
              <a:pPr/>
              <a:t>4</a:t>
            </a:fld>
            <a:endParaRPr lang="en-US"/>
          </a:p>
        </p:txBody>
      </p:sp>
    </p:spTree>
    <p:extLst>
      <p:ext uri="{BB962C8B-B14F-4D97-AF65-F5344CB8AC3E}">
        <p14:creationId xmlns:p14="http://schemas.microsoft.com/office/powerpoint/2010/main" val="29738602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7957930" cy="759032"/>
          </a:xfrm>
        </p:spPr>
        <p:txBody>
          <a:bodyPr>
            <a:normAutofit/>
          </a:bodyPr>
          <a:lstStyle/>
          <a:p>
            <a:r>
              <a:rPr lang="en-MY" sz="3200" b="1" dirty="0" smtClean="0">
                <a:solidFill>
                  <a:schemeClr val="tx1"/>
                </a:solidFill>
              </a:rPr>
              <a:t>Clinical presentation</a:t>
            </a:r>
            <a:r>
              <a:rPr lang="en-MY" sz="3200" b="1" baseline="30000" dirty="0" smtClean="0">
                <a:solidFill>
                  <a:schemeClr val="tx1"/>
                </a:solidFill>
              </a:rPr>
              <a:t>7, 18, 19, 23, 24, 25</a:t>
            </a:r>
            <a:r>
              <a:rPr lang="en-MY" sz="3200" b="1" dirty="0" smtClean="0">
                <a:solidFill>
                  <a:schemeClr val="tx1"/>
                </a:solidFill>
              </a:rPr>
              <a:t> </a:t>
            </a:r>
            <a:endParaRPr lang="en-MY" sz="3200" b="1" dirty="0">
              <a:solidFill>
                <a:schemeClr val="tx1"/>
              </a:solidFill>
            </a:endParaRPr>
          </a:p>
        </p:txBody>
      </p:sp>
      <p:sp>
        <p:nvSpPr>
          <p:cNvPr id="3" name="Content Placeholder 2"/>
          <p:cNvSpPr>
            <a:spLocks noGrp="1"/>
          </p:cNvSpPr>
          <p:nvPr>
            <p:ph sz="quarter" idx="1"/>
          </p:nvPr>
        </p:nvSpPr>
        <p:spPr>
          <a:xfrm>
            <a:off x="457200" y="1361664"/>
            <a:ext cx="7957930" cy="4873752"/>
          </a:xfrm>
        </p:spPr>
        <p:txBody>
          <a:bodyPr>
            <a:normAutofit fontScale="25000" lnSpcReduction="20000"/>
          </a:bodyPr>
          <a:lstStyle/>
          <a:p>
            <a:pPr lvl="0"/>
            <a:r>
              <a:rPr lang="en-MY" sz="8000" b="1" dirty="0"/>
              <a:t>Weakness</a:t>
            </a:r>
            <a:r>
              <a:rPr lang="en-MY" sz="8000" dirty="0"/>
              <a:t> occurs in 89% of patients.</a:t>
            </a:r>
            <a:endParaRPr lang="en-MY" sz="8000" b="1" dirty="0"/>
          </a:p>
          <a:p>
            <a:pPr marL="542925" lvl="1" indent="-277813"/>
            <a:r>
              <a:rPr lang="en-MY" sz="7200" dirty="0"/>
              <a:t>With cerebral involvement, patients present with </a:t>
            </a:r>
            <a:r>
              <a:rPr lang="en-MY" sz="7200" dirty="0" err="1"/>
              <a:t>monoparesis</a:t>
            </a:r>
            <a:r>
              <a:rPr lang="en-MY" sz="7200" dirty="0"/>
              <a:t>, hemiparesis or hemiplegia. </a:t>
            </a:r>
            <a:endParaRPr lang="en-US" sz="7200" dirty="0"/>
          </a:p>
          <a:p>
            <a:pPr marL="542925" lvl="1" indent="-277813"/>
            <a:r>
              <a:rPr lang="en-MY" sz="7200" dirty="0"/>
              <a:t>When the spinal cord is involved, it is usually a partial myelitis. Patients may present with limb weakness </a:t>
            </a:r>
            <a:r>
              <a:rPr lang="en-MY" sz="7200" dirty="0" smtClean="0"/>
              <a:t>(e.g. </a:t>
            </a:r>
            <a:r>
              <a:rPr lang="en-MY" sz="7200" dirty="0"/>
              <a:t>hemiparesis/</a:t>
            </a:r>
            <a:r>
              <a:rPr lang="en-MY" sz="7200" dirty="0" err="1"/>
              <a:t>plegia</a:t>
            </a:r>
            <a:r>
              <a:rPr lang="en-MY" sz="7200" dirty="0"/>
              <a:t> </a:t>
            </a:r>
            <a:r>
              <a:rPr lang="en-MY" sz="7200" dirty="0" smtClean="0"/>
              <a:t>&amp; </a:t>
            </a:r>
            <a:r>
              <a:rPr lang="en-MY" sz="7200" dirty="0" err="1"/>
              <a:t>paraparesis</a:t>
            </a:r>
            <a:r>
              <a:rPr lang="en-MY" sz="7200" dirty="0"/>
              <a:t>/</a:t>
            </a:r>
            <a:r>
              <a:rPr lang="en-MY" sz="7200" dirty="0" err="1"/>
              <a:t>plegia</a:t>
            </a:r>
            <a:r>
              <a:rPr lang="en-MY" sz="7200" dirty="0"/>
              <a:t>), spasticity, stiffness, painful spasms, sensory symptoms, neurogenic bladder </a:t>
            </a:r>
            <a:r>
              <a:rPr lang="en-MY" sz="7200" dirty="0" smtClean="0"/>
              <a:t>&amp; </a:t>
            </a:r>
            <a:r>
              <a:rPr lang="en-MY" sz="7200" dirty="0"/>
              <a:t>bowel symptoms.</a:t>
            </a:r>
          </a:p>
          <a:p>
            <a:pPr lvl="1">
              <a:buNone/>
            </a:pPr>
            <a:endParaRPr lang="en-US" sz="4800" dirty="0"/>
          </a:p>
          <a:p>
            <a:pPr lvl="0"/>
            <a:r>
              <a:rPr lang="en-MY" sz="8000" b="1" dirty="0"/>
              <a:t>Sensory symptoms</a:t>
            </a:r>
            <a:r>
              <a:rPr lang="en-MY" sz="8000" dirty="0"/>
              <a:t> </a:t>
            </a:r>
            <a:r>
              <a:rPr lang="en-MY" sz="8000" dirty="0" smtClean="0"/>
              <a:t>e.g. numbness</a:t>
            </a:r>
            <a:r>
              <a:rPr lang="en-MY" sz="8000" dirty="0"/>
              <a:t>, tingling </a:t>
            </a:r>
            <a:r>
              <a:rPr lang="en-MY" sz="8000" dirty="0" smtClean="0"/>
              <a:t>&amp; </a:t>
            </a:r>
            <a:r>
              <a:rPr lang="en-MY" sz="8000" dirty="0" err="1"/>
              <a:t>paraesthesias</a:t>
            </a:r>
            <a:r>
              <a:rPr lang="en-MY" sz="8000" dirty="0"/>
              <a:t> can be seen in 87% of patients. However, only 34% of patients complain of this at initial presentation. </a:t>
            </a:r>
            <a:r>
              <a:rPr lang="en-MY" sz="8000" dirty="0" err="1"/>
              <a:t>Lhermittes</a:t>
            </a:r>
            <a:r>
              <a:rPr lang="en-MY" sz="8000" dirty="0"/>
              <a:t> sign (trunk </a:t>
            </a:r>
            <a:r>
              <a:rPr lang="en-MY" sz="8000" dirty="0" smtClean="0"/>
              <a:t>&amp; </a:t>
            </a:r>
            <a:r>
              <a:rPr lang="en-MY" sz="8000" dirty="0"/>
              <a:t>limb </a:t>
            </a:r>
            <a:r>
              <a:rPr lang="en-MY" sz="8000" dirty="0" err="1"/>
              <a:t>paresthesias</a:t>
            </a:r>
            <a:r>
              <a:rPr lang="en-MY" sz="8000" dirty="0"/>
              <a:t> elicited by neck flexion) may be present. </a:t>
            </a:r>
          </a:p>
          <a:p>
            <a:pPr lvl="0">
              <a:buNone/>
            </a:pPr>
            <a:endParaRPr lang="en-US" sz="4800" dirty="0"/>
          </a:p>
          <a:p>
            <a:pPr lvl="0"/>
            <a:r>
              <a:rPr lang="en-MY" sz="8000" b="1" dirty="0"/>
              <a:t>Fatigue</a:t>
            </a:r>
            <a:r>
              <a:rPr lang="en-MY" sz="8000" dirty="0"/>
              <a:t> is a common feature in 83% of patients.</a:t>
            </a:r>
          </a:p>
          <a:p>
            <a:pPr lvl="0">
              <a:buNone/>
            </a:pPr>
            <a:endParaRPr lang="en-US" sz="4800" dirty="0"/>
          </a:p>
          <a:p>
            <a:pPr lvl="0"/>
            <a:r>
              <a:rPr lang="en-MY" sz="8000" b="1" dirty="0"/>
              <a:t>Pain</a:t>
            </a:r>
            <a:r>
              <a:rPr lang="en-MY" sz="8000" dirty="0"/>
              <a:t> can be experienced in 54% of patients. It can be in the form of paroxysmal pain/</a:t>
            </a:r>
            <a:r>
              <a:rPr lang="en-MY" sz="8000" dirty="0" err="1"/>
              <a:t>paresthesias</a:t>
            </a:r>
            <a:r>
              <a:rPr lang="en-MY" sz="8000" dirty="0"/>
              <a:t> </a:t>
            </a:r>
            <a:r>
              <a:rPr lang="en-MY" sz="8000" dirty="0" smtClean="0"/>
              <a:t>e.g. trigeminal </a:t>
            </a:r>
            <a:r>
              <a:rPr lang="en-MY" sz="8000" dirty="0"/>
              <a:t>neuralgia.</a:t>
            </a:r>
          </a:p>
          <a:p>
            <a:endParaRPr lang="en-US"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40</a:t>
            </a:fld>
            <a:endParaRPr lang="en-US"/>
          </a:p>
        </p:txBody>
      </p:sp>
    </p:spTree>
    <p:extLst>
      <p:ext uri="{BB962C8B-B14F-4D97-AF65-F5344CB8AC3E}">
        <p14:creationId xmlns:p14="http://schemas.microsoft.com/office/powerpoint/2010/main" val="12610961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199" y="1414672"/>
            <a:ext cx="7997687" cy="4873752"/>
          </a:xfrm>
        </p:spPr>
        <p:txBody>
          <a:bodyPr>
            <a:normAutofit fontScale="85000" lnSpcReduction="20000"/>
          </a:bodyPr>
          <a:lstStyle/>
          <a:p>
            <a:pPr lvl="0"/>
            <a:r>
              <a:rPr lang="en-MY" b="1" dirty="0"/>
              <a:t>Visual disturbances </a:t>
            </a:r>
            <a:r>
              <a:rPr lang="en-MY" dirty="0"/>
              <a:t>due to optic nerve</a:t>
            </a:r>
            <a:r>
              <a:rPr lang="en-MY" b="1" dirty="0"/>
              <a:t> </a:t>
            </a:r>
            <a:r>
              <a:rPr lang="en-MY" dirty="0"/>
              <a:t>involvement are seen in 50% of patients. Unilateral </a:t>
            </a:r>
            <a:r>
              <a:rPr lang="en-MY" dirty="0" smtClean="0"/>
              <a:t>ON </a:t>
            </a:r>
            <a:r>
              <a:rPr lang="en-MY" dirty="0"/>
              <a:t>is more common (20%) than bilateral </a:t>
            </a:r>
            <a:r>
              <a:rPr lang="en-MY" dirty="0" smtClean="0"/>
              <a:t>ON at </a:t>
            </a:r>
            <a:r>
              <a:rPr lang="en-MY" dirty="0"/>
              <a:t>onset (0.4%). Patients may complain of painful blurring of vision, visual field defects </a:t>
            </a:r>
            <a:r>
              <a:rPr lang="en-MY" dirty="0" smtClean="0"/>
              <a:t>&amp; </a:t>
            </a:r>
            <a:r>
              <a:rPr lang="en-MY" dirty="0"/>
              <a:t>reduced colour vision. </a:t>
            </a:r>
            <a:endParaRPr lang="en-US" dirty="0"/>
          </a:p>
          <a:p>
            <a:pPr lvl="0">
              <a:buNone/>
            </a:pPr>
            <a:endParaRPr lang="en-US" dirty="0"/>
          </a:p>
          <a:p>
            <a:r>
              <a:rPr lang="en-MY" b="1" dirty="0"/>
              <a:t>Neuropsychiatric symptoms </a:t>
            </a:r>
            <a:r>
              <a:rPr lang="en-MY" dirty="0" smtClean="0"/>
              <a:t>e.g.</a:t>
            </a:r>
            <a:r>
              <a:rPr lang="en-MY" b="1" dirty="0" smtClean="0"/>
              <a:t> </a:t>
            </a:r>
            <a:r>
              <a:rPr lang="en-MY" dirty="0"/>
              <a:t>cognitive impairment, dementia, depression </a:t>
            </a:r>
            <a:r>
              <a:rPr lang="en-MY" dirty="0" smtClean="0"/>
              <a:t>&amp; </a:t>
            </a:r>
            <a:r>
              <a:rPr lang="en-MY" dirty="0"/>
              <a:t>bipolar disorders may be present.</a:t>
            </a:r>
          </a:p>
          <a:p>
            <a:pPr>
              <a:buNone/>
            </a:pPr>
            <a:endParaRPr lang="en-US" dirty="0"/>
          </a:p>
          <a:p>
            <a:pPr lvl="0"/>
            <a:r>
              <a:rPr lang="en-MY" b="1" dirty="0"/>
              <a:t>Cortical symptoms </a:t>
            </a:r>
            <a:r>
              <a:rPr lang="en-MY" dirty="0" smtClean="0"/>
              <a:t>e.g. </a:t>
            </a:r>
            <a:r>
              <a:rPr lang="en-MY" dirty="0"/>
              <a:t>aphasia/dysphasia </a:t>
            </a:r>
            <a:r>
              <a:rPr lang="en-MY" dirty="0" smtClean="0"/>
              <a:t>&amp; </a:t>
            </a:r>
            <a:r>
              <a:rPr lang="en-MY" dirty="0"/>
              <a:t>epilepsy rarely occur.</a:t>
            </a:r>
          </a:p>
          <a:p>
            <a:pPr lvl="0">
              <a:buNone/>
            </a:pPr>
            <a:endParaRPr lang="en-US" dirty="0"/>
          </a:p>
          <a:p>
            <a:pPr lvl="0"/>
            <a:r>
              <a:rPr lang="en-MY" b="1" dirty="0"/>
              <a:t>Brainstem </a:t>
            </a:r>
            <a:r>
              <a:rPr lang="en-MY" b="1" dirty="0" smtClean="0"/>
              <a:t>&amp; </a:t>
            </a:r>
            <a:r>
              <a:rPr lang="en-MY" b="1" dirty="0"/>
              <a:t>cerebellar disturbances </a:t>
            </a:r>
            <a:r>
              <a:rPr lang="en-MY" dirty="0" smtClean="0"/>
              <a:t>e.g. </a:t>
            </a:r>
            <a:r>
              <a:rPr lang="en-MY" dirty="0"/>
              <a:t>diplopia, </a:t>
            </a:r>
            <a:r>
              <a:rPr lang="en-MY" dirty="0" err="1" smtClean="0"/>
              <a:t>internuclear</a:t>
            </a:r>
            <a:r>
              <a:rPr lang="en-MY" dirty="0" smtClean="0"/>
              <a:t> </a:t>
            </a:r>
            <a:r>
              <a:rPr lang="en-MY" dirty="0" err="1"/>
              <a:t>ophthalmoplegia</a:t>
            </a:r>
            <a:r>
              <a:rPr lang="en-MY" dirty="0"/>
              <a:t>, </a:t>
            </a:r>
            <a:r>
              <a:rPr lang="en-MY" dirty="0" err="1"/>
              <a:t>oscillopsia</a:t>
            </a:r>
            <a:r>
              <a:rPr lang="en-MY" dirty="0"/>
              <a:t>, dysarthria, dysphagia, pseudo-bulbar palsy, vertigo, ataxia, postural or action tremors, gait ataxia, facial weakness </a:t>
            </a:r>
            <a:r>
              <a:rPr lang="en-MY" dirty="0" smtClean="0"/>
              <a:t>&amp; </a:t>
            </a:r>
            <a:r>
              <a:rPr lang="en-MY" dirty="0" err="1"/>
              <a:t>myokymia</a:t>
            </a:r>
            <a:r>
              <a:rPr lang="en-MY" dirty="0"/>
              <a:t> may develop.</a:t>
            </a:r>
            <a:endParaRPr lang="en-US"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41</a:t>
            </a:fld>
            <a:endParaRPr lang="en-US"/>
          </a:p>
        </p:txBody>
      </p:sp>
      <p:sp>
        <p:nvSpPr>
          <p:cNvPr id="5" name="Title 1"/>
          <p:cNvSpPr>
            <a:spLocks noGrp="1"/>
          </p:cNvSpPr>
          <p:nvPr>
            <p:ph type="title"/>
          </p:nvPr>
        </p:nvSpPr>
        <p:spPr>
          <a:xfrm>
            <a:off x="457199" y="274638"/>
            <a:ext cx="7997687" cy="759032"/>
          </a:xfrm>
        </p:spPr>
        <p:txBody>
          <a:bodyPr>
            <a:normAutofit/>
          </a:bodyPr>
          <a:lstStyle/>
          <a:p>
            <a:r>
              <a:rPr lang="en-MY" sz="3200" b="1" dirty="0" smtClean="0">
                <a:solidFill>
                  <a:schemeClr val="tx1"/>
                </a:solidFill>
              </a:rPr>
              <a:t>Clinical presentation </a:t>
            </a:r>
            <a:r>
              <a:rPr lang="en-MY" sz="3200" b="1" baseline="30000" dirty="0" smtClean="0">
                <a:solidFill>
                  <a:schemeClr val="tx1"/>
                </a:solidFill>
              </a:rPr>
              <a:t>7, 18, 19, 23, 24, 25</a:t>
            </a:r>
            <a:r>
              <a:rPr lang="en-MY" sz="3200" b="1" dirty="0" smtClean="0">
                <a:solidFill>
                  <a:schemeClr val="tx1"/>
                </a:solidFill>
              </a:rPr>
              <a:t> </a:t>
            </a:r>
            <a:endParaRPr lang="en-MY" sz="3200" b="1" dirty="0">
              <a:solidFill>
                <a:schemeClr val="tx1"/>
              </a:solidFill>
            </a:endParaRPr>
          </a:p>
        </p:txBody>
      </p:sp>
    </p:spTree>
    <p:extLst>
      <p:ext uri="{BB962C8B-B14F-4D97-AF65-F5344CB8AC3E}">
        <p14:creationId xmlns:p14="http://schemas.microsoft.com/office/powerpoint/2010/main" val="10780063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457199" y="1401419"/>
            <a:ext cx="7984435" cy="5237919"/>
          </a:xfrm>
        </p:spPr>
        <p:txBody>
          <a:bodyPr>
            <a:normAutofit lnSpcReduction="10000"/>
          </a:bodyPr>
          <a:lstStyle/>
          <a:p>
            <a:pPr lvl="0"/>
            <a:r>
              <a:rPr lang="en-MY" sz="2200" b="1" dirty="0"/>
              <a:t>Paroxysmal attacks of motor or brainstem phenomenon </a:t>
            </a:r>
            <a:r>
              <a:rPr lang="en-MY" sz="2200" dirty="0"/>
              <a:t>can occur with demyelinating lesions </a:t>
            </a:r>
            <a:r>
              <a:rPr lang="en-MY" sz="2200" dirty="0" smtClean="0"/>
              <a:t>e.g. </a:t>
            </a:r>
            <a:r>
              <a:rPr lang="en-MY" sz="2200" dirty="0"/>
              <a:t>painful tonic muscle contraction of the limbs, </a:t>
            </a:r>
            <a:r>
              <a:rPr lang="en-MY" sz="2200" dirty="0" smtClean="0"/>
              <a:t>trunk &amp; </a:t>
            </a:r>
            <a:r>
              <a:rPr lang="en-MY" sz="2200" dirty="0"/>
              <a:t>occasionally face, dysarthria, diplopia </a:t>
            </a:r>
            <a:r>
              <a:rPr lang="en-MY" sz="2200" dirty="0" smtClean="0"/>
              <a:t>&amp; </a:t>
            </a:r>
            <a:r>
              <a:rPr lang="en-MY" sz="2200" dirty="0"/>
              <a:t>facial paraesthesia.</a:t>
            </a:r>
          </a:p>
          <a:p>
            <a:pPr lvl="0">
              <a:buNone/>
            </a:pPr>
            <a:endParaRPr lang="en-US" sz="1300" dirty="0"/>
          </a:p>
          <a:p>
            <a:pPr lvl="0"/>
            <a:r>
              <a:rPr lang="en-MY" sz="2200" b="1" dirty="0"/>
              <a:t>Other features </a:t>
            </a:r>
            <a:r>
              <a:rPr lang="en-MY" sz="2200" dirty="0"/>
              <a:t>that can occur include</a:t>
            </a:r>
            <a:r>
              <a:rPr lang="en-MY" sz="2200" b="1" dirty="0"/>
              <a:t>:</a:t>
            </a:r>
            <a:endParaRPr lang="en-US" sz="2200" b="1" dirty="0"/>
          </a:p>
          <a:p>
            <a:pPr marL="542925" lvl="1" indent="-277813"/>
            <a:r>
              <a:rPr lang="en-MY" sz="1900" b="1" dirty="0" err="1"/>
              <a:t>Uthoffs</a:t>
            </a:r>
            <a:r>
              <a:rPr lang="en-MY" sz="1900" b="1" dirty="0"/>
              <a:t> phenomenon </a:t>
            </a:r>
            <a:r>
              <a:rPr lang="en-MY" sz="1900" dirty="0"/>
              <a:t>(</a:t>
            </a:r>
            <a:r>
              <a:rPr lang="en-MY" sz="1900" dirty="0" smtClean="0"/>
              <a:t>symptoms </a:t>
            </a:r>
            <a:r>
              <a:rPr lang="en-MY" sz="1900" dirty="0"/>
              <a:t>worsening with increases in body temperature)</a:t>
            </a:r>
            <a:endParaRPr lang="en-US" sz="1900" dirty="0"/>
          </a:p>
          <a:p>
            <a:pPr marL="542925" lvl="1" indent="-277813"/>
            <a:r>
              <a:rPr lang="en-MY" sz="1900" b="1" dirty="0"/>
              <a:t>Extrapyramidal symptoms </a:t>
            </a:r>
          </a:p>
          <a:p>
            <a:endParaRPr lang="en-MY" sz="2200" dirty="0" smtClean="0"/>
          </a:p>
          <a:p>
            <a:pPr marL="0" indent="0">
              <a:lnSpc>
                <a:spcPct val="110000"/>
              </a:lnSpc>
              <a:spcBef>
                <a:spcPts val="0"/>
              </a:spcBef>
              <a:buNone/>
            </a:pPr>
            <a:r>
              <a:rPr lang="en-MY" sz="1500" dirty="0" smtClean="0"/>
              <a:t>    </a:t>
            </a:r>
            <a:r>
              <a:rPr lang="en-MY" sz="1400" dirty="0" smtClean="0"/>
              <a:t>18</a:t>
            </a:r>
            <a:r>
              <a:rPr lang="en-MY" sz="1400" dirty="0"/>
              <a:t>. </a:t>
            </a:r>
            <a:r>
              <a:rPr lang="en-MY" sz="1400" dirty="0" err="1"/>
              <a:t>Aminoff</a:t>
            </a:r>
            <a:r>
              <a:rPr lang="en-MY" sz="1400" dirty="0"/>
              <a:t> MJ, </a:t>
            </a:r>
            <a:r>
              <a:rPr lang="en-MY" sz="1400" dirty="0" smtClean="0"/>
              <a:t>et al. </a:t>
            </a:r>
            <a:r>
              <a:rPr lang="en-MY" sz="1400" dirty="0" err="1"/>
              <a:t>Handb</a:t>
            </a:r>
            <a:r>
              <a:rPr lang="en-MY" sz="1400" dirty="0"/>
              <a:t> </a:t>
            </a:r>
            <a:r>
              <a:rPr lang="en-MY" sz="1400" dirty="0" err="1"/>
              <a:t>Clin</a:t>
            </a:r>
            <a:r>
              <a:rPr lang="en-MY" sz="1400" dirty="0"/>
              <a:t> Neurol. 2014;126(vii</a:t>
            </a:r>
            <a:r>
              <a:rPr lang="en-MY" sz="1400" dirty="0" smtClean="0"/>
              <a:t>)</a:t>
            </a:r>
            <a:endParaRPr lang="en-MY" sz="1400" dirty="0"/>
          </a:p>
          <a:p>
            <a:pPr marL="0" indent="0">
              <a:lnSpc>
                <a:spcPct val="110000"/>
              </a:lnSpc>
              <a:spcBef>
                <a:spcPts val="0"/>
              </a:spcBef>
              <a:buNone/>
            </a:pPr>
            <a:r>
              <a:rPr lang="en-MY" sz="1400" dirty="0" smtClean="0"/>
              <a:t>    19. </a:t>
            </a:r>
            <a:r>
              <a:rPr lang="en-MY" sz="1400" dirty="0" err="1" smtClean="0"/>
              <a:t>Noseworthy</a:t>
            </a:r>
            <a:r>
              <a:rPr lang="en-MY" sz="1400" dirty="0" smtClean="0"/>
              <a:t> </a:t>
            </a:r>
            <a:r>
              <a:rPr lang="en-MY" sz="1400" dirty="0"/>
              <a:t>JH, </a:t>
            </a:r>
            <a:r>
              <a:rPr lang="en-MY" sz="1400" dirty="0" smtClean="0"/>
              <a:t>et </a:t>
            </a:r>
            <a:r>
              <a:rPr lang="en-MY" sz="1400" dirty="0"/>
              <a:t>al. </a:t>
            </a:r>
            <a:r>
              <a:rPr lang="en-MY" sz="1400" dirty="0" smtClean="0"/>
              <a:t>N </a:t>
            </a:r>
            <a:r>
              <a:rPr lang="en-MY" sz="1400" dirty="0" err="1"/>
              <a:t>Engl</a:t>
            </a:r>
            <a:r>
              <a:rPr lang="en-MY" sz="1400" dirty="0"/>
              <a:t> J Med. 2000;343(13):</a:t>
            </a:r>
            <a:r>
              <a:rPr lang="en-MY" sz="1400" dirty="0" smtClean="0"/>
              <a:t>938-952</a:t>
            </a:r>
          </a:p>
          <a:p>
            <a:pPr marL="0" indent="0">
              <a:lnSpc>
                <a:spcPct val="110000"/>
              </a:lnSpc>
              <a:spcBef>
                <a:spcPts val="0"/>
              </a:spcBef>
              <a:buNone/>
            </a:pPr>
            <a:r>
              <a:rPr lang="en-MY" sz="1400" dirty="0"/>
              <a:t>    23. Burman J, </a:t>
            </a:r>
            <a:r>
              <a:rPr lang="en-MY" sz="1400" dirty="0" smtClean="0"/>
              <a:t>et al. </a:t>
            </a:r>
            <a:r>
              <a:rPr lang="en-MY" sz="1400" dirty="0" err="1" smtClean="0"/>
              <a:t>Acta</a:t>
            </a:r>
            <a:r>
              <a:rPr lang="en-MY" sz="1400" dirty="0" smtClean="0"/>
              <a:t> </a:t>
            </a:r>
            <a:r>
              <a:rPr lang="en-MY" sz="1400" dirty="0" err="1"/>
              <a:t>Neurol</a:t>
            </a:r>
            <a:r>
              <a:rPr lang="en-MY" sz="1400" dirty="0"/>
              <a:t> Scand. 2011;123(3):</a:t>
            </a:r>
            <a:r>
              <a:rPr lang="en-MY" sz="1400" dirty="0" smtClean="0"/>
              <a:t>207-210</a:t>
            </a:r>
            <a:endParaRPr lang="en-MY" sz="1400" dirty="0"/>
          </a:p>
          <a:p>
            <a:pPr marL="0" indent="0">
              <a:lnSpc>
                <a:spcPct val="110000"/>
              </a:lnSpc>
              <a:spcBef>
                <a:spcPts val="0"/>
              </a:spcBef>
              <a:buNone/>
            </a:pPr>
            <a:r>
              <a:rPr lang="en-MY" sz="1400" dirty="0" smtClean="0"/>
              <a:t>    24. </a:t>
            </a:r>
            <a:r>
              <a:rPr lang="en-MY" sz="1400" dirty="0" err="1" smtClean="0"/>
              <a:t>Birmbaum</a:t>
            </a:r>
            <a:r>
              <a:rPr lang="en-MY" sz="1400" dirty="0" smtClean="0"/>
              <a:t> </a:t>
            </a:r>
            <a:r>
              <a:rPr lang="en-MY" sz="1400" dirty="0"/>
              <a:t>G. </a:t>
            </a:r>
            <a:r>
              <a:rPr lang="en-MY" sz="1400" dirty="0" err="1" smtClean="0"/>
              <a:t>Adv</a:t>
            </a:r>
            <a:r>
              <a:rPr lang="en-MY" sz="1400" dirty="0" smtClean="0"/>
              <a:t> </a:t>
            </a:r>
            <a:r>
              <a:rPr lang="en-MY" sz="1400" dirty="0"/>
              <a:t>Neurol. </a:t>
            </a:r>
            <a:r>
              <a:rPr lang="en-MY" sz="1400" dirty="0" smtClean="0"/>
              <a:t>2006;98:111-124</a:t>
            </a:r>
            <a:endParaRPr lang="en-MY" sz="1400" dirty="0"/>
          </a:p>
          <a:p>
            <a:pPr marL="0" indent="0">
              <a:lnSpc>
                <a:spcPct val="110000"/>
              </a:lnSpc>
              <a:spcBef>
                <a:spcPts val="0"/>
              </a:spcBef>
              <a:buNone/>
            </a:pPr>
            <a:r>
              <a:rPr lang="en-MY" sz="1400" dirty="0" smtClean="0"/>
              <a:t>    25. </a:t>
            </a:r>
            <a:r>
              <a:rPr lang="en-MY" sz="1400" dirty="0" err="1" smtClean="0"/>
              <a:t>Compston</a:t>
            </a:r>
            <a:r>
              <a:rPr lang="en-MY" sz="1400" dirty="0" smtClean="0"/>
              <a:t> </a:t>
            </a:r>
            <a:r>
              <a:rPr lang="en-MY" sz="1400" dirty="0"/>
              <a:t>A, </a:t>
            </a:r>
            <a:r>
              <a:rPr lang="en-MY" sz="1400" dirty="0" smtClean="0"/>
              <a:t>et al. Lancet</a:t>
            </a:r>
            <a:r>
              <a:rPr lang="en-MY" sz="1400" dirty="0"/>
              <a:t>. 2002;359(9313):1221-1231. Erratum in: Lancet 2002 </a:t>
            </a:r>
            <a:endParaRPr lang="en-MY" sz="1400" dirty="0" smtClean="0"/>
          </a:p>
          <a:p>
            <a:pPr marL="0" indent="0">
              <a:lnSpc>
                <a:spcPct val="110000"/>
              </a:lnSpc>
              <a:spcBef>
                <a:spcPts val="0"/>
              </a:spcBef>
              <a:buNone/>
            </a:pPr>
            <a:r>
              <a:rPr lang="en-MY" sz="1400" dirty="0"/>
              <a:t> </a:t>
            </a:r>
            <a:r>
              <a:rPr lang="en-MY" sz="1400" dirty="0" smtClean="0"/>
              <a:t>         Aug 1224;1360(9333</a:t>
            </a:r>
            <a:r>
              <a:rPr lang="en-MY" sz="1400" dirty="0"/>
              <a:t>):1648</a:t>
            </a:r>
          </a:p>
          <a:p>
            <a:pPr marL="0" indent="0">
              <a:buNone/>
            </a:pPr>
            <a:endParaRPr lang="en-MY" sz="1400"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42</a:t>
            </a:fld>
            <a:endParaRPr lang="en-US"/>
          </a:p>
        </p:txBody>
      </p:sp>
      <p:sp>
        <p:nvSpPr>
          <p:cNvPr id="5" name="Title 1"/>
          <p:cNvSpPr>
            <a:spLocks noGrp="1"/>
          </p:cNvSpPr>
          <p:nvPr>
            <p:ph type="title"/>
          </p:nvPr>
        </p:nvSpPr>
        <p:spPr>
          <a:xfrm>
            <a:off x="457199" y="274638"/>
            <a:ext cx="8077201" cy="759032"/>
          </a:xfrm>
        </p:spPr>
        <p:txBody>
          <a:bodyPr>
            <a:normAutofit/>
          </a:bodyPr>
          <a:lstStyle/>
          <a:p>
            <a:r>
              <a:rPr lang="en-MY" sz="3200" b="1" dirty="0" smtClean="0">
                <a:solidFill>
                  <a:schemeClr val="tx1"/>
                </a:solidFill>
              </a:rPr>
              <a:t>Clinical presentation</a:t>
            </a:r>
            <a:r>
              <a:rPr lang="en-MY" sz="3200" b="1" baseline="30000" dirty="0" smtClean="0">
                <a:solidFill>
                  <a:schemeClr val="tx1"/>
                </a:solidFill>
              </a:rPr>
              <a:t>7, 18, 19, 23, 24, 25</a:t>
            </a:r>
            <a:r>
              <a:rPr lang="en-MY" sz="3200" b="1" dirty="0" smtClean="0">
                <a:solidFill>
                  <a:schemeClr val="tx1"/>
                </a:solidFill>
              </a:rPr>
              <a:t> </a:t>
            </a:r>
            <a:endParaRPr lang="en-MY" sz="3200" b="1" dirty="0">
              <a:solidFill>
                <a:schemeClr val="tx1"/>
              </a:solidFill>
            </a:endParaRPr>
          </a:p>
        </p:txBody>
      </p:sp>
    </p:spTree>
    <p:extLst>
      <p:ext uri="{BB962C8B-B14F-4D97-AF65-F5344CB8AC3E}">
        <p14:creationId xmlns:p14="http://schemas.microsoft.com/office/powerpoint/2010/main" val="122222939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p:cNvPicPr>
          <p:nvPr>
            <p:ph idx="1"/>
          </p:nvPr>
        </p:nvPicPr>
        <p:blipFill>
          <a:blip r:embed="rId2" cstate="print"/>
          <a:srcRect/>
          <a:stretch>
            <a:fillRect/>
          </a:stretch>
        </p:blipFill>
        <p:spPr bwMode="auto">
          <a:xfrm>
            <a:off x="0" y="0"/>
            <a:ext cx="9144000" cy="6626084"/>
          </a:xfrm>
          <a:prstGeom prst="rect">
            <a:avLst/>
          </a:prstGeom>
          <a:noFill/>
          <a:ln w="9525">
            <a:noFill/>
            <a:miter lim="800000"/>
            <a:headEnd/>
            <a:tailEnd/>
          </a:ln>
        </p:spPr>
      </p:pic>
      <p:sp>
        <p:nvSpPr>
          <p:cNvPr id="3" name="Slide Number Placeholder 2"/>
          <p:cNvSpPr>
            <a:spLocks noGrp="1"/>
          </p:cNvSpPr>
          <p:nvPr>
            <p:ph type="sldNum" sz="quarter" idx="15"/>
          </p:nvPr>
        </p:nvSpPr>
        <p:spPr/>
        <p:txBody>
          <a:bodyPr/>
          <a:lstStyle/>
          <a:p>
            <a:fld id="{FF66E056-D5E1-5E4E-9EF8-A7477DF72268}" type="slidenum">
              <a:rPr lang="en-US" smtClean="0"/>
              <a:pPr/>
              <a:t>43</a:t>
            </a:fld>
            <a:endParaRPr lang="en-US"/>
          </a:p>
        </p:txBody>
      </p:sp>
      <p:sp>
        <p:nvSpPr>
          <p:cNvPr id="5" name="Rectangle 4"/>
          <p:cNvSpPr/>
          <p:nvPr/>
        </p:nvSpPr>
        <p:spPr>
          <a:xfrm>
            <a:off x="106017" y="6515918"/>
            <a:ext cx="8905462" cy="350865"/>
          </a:xfrm>
          <a:prstGeom prst="rect">
            <a:avLst/>
          </a:prstGeom>
        </p:spPr>
        <p:txBody>
          <a:bodyPr wrap="square">
            <a:spAutoFit/>
          </a:bodyPr>
          <a:lstStyle/>
          <a:p>
            <a:pPr>
              <a:lnSpc>
                <a:spcPct val="120000"/>
              </a:lnSpc>
            </a:pPr>
            <a:r>
              <a:rPr lang="fr-FR" sz="1400" dirty="0" smtClean="0"/>
              <a:t>25. </a:t>
            </a:r>
            <a:r>
              <a:rPr lang="fr-FR" sz="1400" dirty="0" err="1" smtClean="0"/>
              <a:t>Compston</a:t>
            </a:r>
            <a:r>
              <a:rPr lang="fr-FR" sz="1400" dirty="0" smtClean="0"/>
              <a:t> </a:t>
            </a:r>
            <a:r>
              <a:rPr lang="fr-FR" sz="1400" dirty="0"/>
              <a:t>A, et al. Lancet. 2002;359(9313):</a:t>
            </a:r>
            <a:r>
              <a:rPr lang="fr-FR" sz="1400" dirty="0" smtClean="0"/>
              <a:t>1221-1231</a:t>
            </a:r>
            <a:endParaRPr lang="en-MY" sz="1400" dirty="0"/>
          </a:p>
        </p:txBody>
      </p:sp>
    </p:spTree>
    <p:extLst>
      <p:ext uri="{BB962C8B-B14F-4D97-AF65-F5344CB8AC3E}">
        <p14:creationId xmlns:p14="http://schemas.microsoft.com/office/powerpoint/2010/main" val="664007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3200" b="1" dirty="0">
                <a:solidFill>
                  <a:schemeClr val="tx1"/>
                </a:solidFill>
              </a:rPr>
              <a:t>Take home messages</a:t>
            </a:r>
            <a:endParaRPr lang="en-MY" sz="3200" dirty="0">
              <a:solidFill>
                <a:schemeClr val="tx1"/>
              </a:solidFill>
            </a:endParaRPr>
          </a:p>
        </p:txBody>
      </p:sp>
      <p:sp>
        <p:nvSpPr>
          <p:cNvPr id="3" name="Content Placeholder 2"/>
          <p:cNvSpPr>
            <a:spLocks noGrp="1"/>
          </p:cNvSpPr>
          <p:nvPr>
            <p:ph sz="quarter" idx="1"/>
          </p:nvPr>
        </p:nvSpPr>
        <p:spPr>
          <a:xfrm>
            <a:off x="457200" y="1600199"/>
            <a:ext cx="7931426" cy="5039139"/>
          </a:xfrm>
        </p:spPr>
        <p:txBody>
          <a:bodyPr>
            <a:normAutofit fontScale="92500" lnSpcReduction="20000"/>
          </a:bodyPr>
          <a:lstStyle/>
          <a:p>
            <a:r>
              <a:rPr lang="en-US" sz="2600" dirty="0"/>
              <a:t>MS is a chronic autoimmune, inflammatory, demyelinating disease that attacks the CNS, caused by a complex interplay between genetic &amp; environmental factors.</a:t>
            </a:r>
          </a:p>
          <a:p>
            <a:pPr>
              <a:buNone/>
            </a:pPr>
            <a:endParaRPr lang="en-US" sz="1300" dirty="0"/>
          </a:p>
          <a:p>
            <a:r>
              <a:rPr lang="en-US" sz="2600" dirty="0"/>
              <a:t>It affects young individuals between 20 to 50 years old, with a high female to male ratio.</a:t>
            </a:r>
          </a:p>
          <a:p>
            <a:pPr>
              <a:buNone/>
            </a:pPr>
            <a:endParaRPr lang="en-US" sz="1300" dirty="0"/>
          </a:p>
          <a:p>
            <a:r>
              <a:rPr lang="en-US" sz="2600" dirty="0"/>
              <a:t>MS affects about 400 000 people in the US &amp; approximately 2.5 million people worldwide. Relatively uncommon in SEA with an estimated prevalence of 2-3/100,000.</a:t>
            </a:r>
            <a:r>
              <a:rPr lang="en-US" sz="2600" baseline="30000" dirty="0"/>
              <a:t>.</a:t>
            </a:r>
          </a:p>
          <a:p>
            <a:pPr>
              <a:buNone/>
            </a:pPr>
            <a:endParaRPr lang="en-US" sz="1300" baseline="30000" dirty="0"/>
          </a:p>
          <a:p>
            <a:r>
              <a:rPr lang="en-US" sz="2600" dirty="0"/>
              <a:t>Clinical presentation can be diverse.</a:t>
            </a:r>
          </a:p>
          <a:p>
            <a:pPr>
              <a:buNone/>
            </a:pPr>
            <a:endParaRPr lang="en-US" sz="1300" dirty="0"/>
          </a:p>
          <a:p>
            <a:r>
              <a:rPr lang="en-US" sz="2600" dirty="0"/>
              <a:t>ON &amp; TM can be the first presentation of CIS.</a:t>
            </a:r>
            <a:endParaRPr lang="en-US" sz="2600" baseline="30000" dirty="0"/>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44</a:t>
            </a:fld>
            <a:endParaRPr lang="en-US"/>
          </a:p>
        </p:txBody>
      </p:sp>
    </p:spTree>
    <p:extLst>
      <p:ext uri="{BB962C8B-B14F-4D97-AF65-F5344CB8AC3E}">
        <p14:creationId xmlns:p14="http://schemas.microsoft.com/office/powerpoint/2010/main" val="17047047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3875" y="5257800"/>
            <a:ext cx="6511925" cy="762000"/>
          </a:xfrm>
        </p:spPr>
        <p:txBody>
          <a:bodyPr rtlCol="0">
            <a:normAutofit/>
          </a:bodyPr>
          <a:lstStyle/>
          <a:p>
            <a:pPr marL="320040" indent="-320040" eaLnBrk="1" fontAlgn="auto" hangingPunct="1">
              <a:spcAft>
                <a:spcPts val="0"/>
              </a:spcAft>
              <a:buClr>
                <a:schemeClr val="accent6">
                  <a:lumMod val="75000"/>
                </a:schemeClr>
              </a:buClr>
              <a:defRPr/>
            </a:pPr>
            <a:r>
              <a:rPr lang="en-US" dirty="0" smtClean="0"/>
              <a:t>Thank You</a:t>
            </a:r>
            <a:endParaRPr lang="en-MY" dirty="0"/>
          </a:p>
        </p:txBody>
      </p:sp>
      <p:pic>
        <p:nvPicPr>
          <p:cNvPr id="56323" name="Content Placeholder 3"/>
          <p:cNvPicPr>
            <a:picLocks noGrp="1" noChangeAspect="1"/>
          </p:cNvPicPr>
          <p:nvPr>
            <p:ph idx="1"/>
          </p:nvPr>
        </p:nvPicPr>
        <p:blipFill>
          <a:blip r:embed="rId2" cstate="print"/>
          <a:srcRect/>
          <a:stretch>
            <a:fillRect/>
          </a:stretch>
        </p:blipFill>
        <p:spPr>
          <a:xfrm>
            <a:off x="685800" y="838200"/>
            <a:ext cx="7696200" cy="5287963"/>
          </a:xfrm>
        </p:spPr>
      </p:pic>
      <p:sp>
        <p:nvSpPr>
          <p:cNvPr id="56324" name="TextBox 3"/>
          <p:cNvSpPr txBox="1">
            <a:spLocks noChangeArrowheads="1"/>
          </p:cNvSpPr>
          <p:nvPr/>
        </p:nvSpPr>
        <p:spPr bwMode="auto">
          <a:xfrm>
            <a:off x="3276600" y="2819400"/>
            <a:ext cx="2792896" cy="1569660"/>
          </a:xfrm>
          <a:prstGeom prst="rect">
            <a:avLst/>
          </a:prstGeom>
          <a:noFill/>
          <a:ln w="9525">
            <a:noFill/>
            <a:miter lim="800000"/>
            <a:headEnd/>
            <a:tailEnd/>
          </a:ln>
        </p:spPr>
        <p:txBody>
          <a:bodyPr wrap="square">
            <a:spAutoFit/>
          </a:bodyPr>
          <a:lstStyle/>
          <a:p>
            <a:pPr algn="ctr"/>
            <a:r>
              <a:rPr lang="en-US" altLang="en-US" sz="4800" b="1" dirty="0">
                <a:solidFill>
                  <a:schemeClr val="bg1"/>
                </a:solidFill>
              </a:rPr>
              <a:t>THANK  YOU</a:t>
            </a:r>
          </a:p>
        </p:txBody>
      </p:sp>
      <p:sp>
        <p:nvSpPr>
          <p:cNvPr id="3" name="Slide Number Placeholder 2"/>
          <p:cNvSpPr>
            <a:spLocks noGrp="1"/>
          </p:cNvSpPr>
          <p:nvPr>
            <p:ph type="sldNum" sz="quarter" idx="15"/>
          </p:nvPr>
        </p:nvSpPr>
        <p:spPr/>
        <p:txBody>
          <a:bodyPr/>
          <a:lstStyle/>
          <a:p>
            <a:fld id="{FF66E056-D5E1-5E4E-9EF8-A7477DF72268}" type="slidenum">
              <a:rPr lang="en-US" smtClean="0"/>
              <a:pPr/>
              <a:t>45</a:t>
            </a:fld>
            <a:endParaRPr lang="en-US"/>
          </a:p>
        </p:txBody>
      </p:sp>
    </p:spTree>
    <p:extLst>
      <p:ext uri="{BB962C8B-B14F-4D97-AF65-F5344CB8AC3E}">
        <p14:creationId xmlns:p14="http://schemas.microsoft.com/office/powerpoint/2010/main" val="3511872659"/>
      </p:ext>
    </p:extLst>
  </p:cSld>
  <p:clrMapOvr>
    <a:masterClrMapping/>
  </p:clrMapOvr>
  <p:transition spd="slow" advTm="522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solidFill>
                  <a:schemeClr val="tx1"/>
                </a:solidFill>
              </a:rPr>
              <a:t>Introduction</a:t>
            </a:r>
            <a:r>
              <a:rPr lang="en-US" sz="2000" b="1" dirty="0" smtClean="0">
                <a:solidFill>
                  <a:schemeClr val="tx1"/>
                </a:solidFill>
              </a:rPr>
              <a:t>-2</a:t>
            </a:r>
            <a:endParaRPr lang="en-MY" sz="2000" dirty="0"/>
          </a:p>
        </p:txBody>
      </p:sp>
      <p:sp>
        <p:nvSpPr>
          <p:cNvPr id="3" name="Content Placeholder 2"/>
          <p:cNvSpPr>
            <a:spLocks noGrp="1"/>
          </p:cNvSpPr>
          <p:nvPr>
            <p:ph sz="quarter" idx="1"/>
          </p:nvPr>
        </p:nvSpPr>
        <p:spPr>
          <a:xfrm>
            <a:off x="457200" y="1480932"/>
            <a:ext cx="7931426" cy="5257800"/>
          </a:xfrm>
        </p:spPr>
        <p:txBody>
          <a:bodyPr>
            <a:normAutofit fontScale="92500" lnSpcReduction="10000"/>
          </a:bodyPr>
          <a:lstStyle/>
          <a:p>
            <a:r>
              <a:rPr lang="en-US" sz="2600" dirty="0"/>
              <a:t>MS is a chronic autoimmune, inflammatory, demyelinating disease that attacks the CNS, caused by a complex interplay between genetic </a:t>
            </a:r>
            <a:r>
              <a:rPr lang="en-US" sz="2600" dirty="0" smtClean="0"/>
              <a:t>&amp; environmental </a:t>
            </a:r>
            <a:r>
              <a:rPr lang="en-US" sz="2600" dirty="0"/>
              <a:t>factors.</a:t>
            </a:r>
          </a:p>
          <a:p>
            <a:pPr>
              <a:buNone/>
            </a:pPr>
            <a:endParaRPr lang="en-US" sz="2200" dirty="0"/>
          </a:p>
          <a:p>
            <a:r>
              <a:rPr lang="en-US" sz="2600" dirty="0"/>
              <a:t>It affects young individuals between 20 to 50 years old, usually at the time of peak productivity, with high female to male ratio.</a:t>
            </a:r>
          </a:p>
          <a:p>
            <a:pPr>
              <a:buNone/>
            </a:pPr>
            <a:endParaRPr lang="en-US" sz="2200" dirty="0"/>
          </a:p>
          <a:p>
            <a:r>
              <a:rPr lang="en-US" sz="2600" dirty="0"/>
              <a:t>Previously thought to be a white matter disease, current discovery revealed that grey matter is also affected early in the disease process. Hence, the importance of preservation of brain volume as the treatment goal of emerging Disease Modifying Therapy (DMT).</a:t>
            </a:r>
          </a:p>
        </p:txBody>
      </p:sp>
      <p:sp>
        <p:nvSpPr>
          <p:cNvPr id="4" name="Slide Number Placeholder 3"/>
          <p:cNvSpPr>
            <a:spLocks noGrp="1"/>
          </p:cNvSpPr>
          <p:nvPr>
            <p:ph type="sldNum" sz="quarter" idx="15"/>
          </p:nvPr>
        </p:nvSpPr>
        <p:spPr/>
        <p:txBody>
          <a:bodyPr/>
          <a:lstStyle/>
          <a:p>
            <a:fld id="{FF66E056-D5E1-5E4E-9EF8-A7477DF72268}" type="slidenum">
              <a:rPr lang="en-US" smtClean="0"/>
              <a:pPr/>
              <a:t>5</a:t>
            </a:fld>
            <a:endParaRPr lang="en-US"/>
          </a:p>
        </p:txBody>
      </p:sp>
    </p:spTree>
    <p:extLst>
      <p:ext uri="{BB962C8B-B14F-4D97-AF65-F5344CB8AC3E}">
        <p14:creationId xmlns:p14="http://schemas.microsoft.com/office/powerpoint/2010/main" val="3005865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505"/>
            <a:ext cx="7467600" cy="649357"/>
          </a:xfrm>
        </p:spPr>
        <p:txBody>
          <a:bodyPr>
            <a:normAutofit/>
          </a:bodyPr>
          <a:lstStyle/>
          <a:p>
            <a:r>
              <a:rPr lang="en-US" sz="3200" b="1" dirty="0">
                <a:solidFill>
                  <a:schemeClr val="tx1"/>
                </a:solidFill>
              </a:rPr>
              <a:t>A bit of History</a:t>
            </a:r>
            <a:endParaRPr lang="en-MY" sz="3200" b="1" dirty="0">
              <a:solidFill>
                <a:schemeClr val="tx1"/>
              </a:solidFill>
            </a:endParaRPr>
          </a:p>
        </p:txBody>
      </p:sp>
      <p:sp>
        <p:nvSpPr>
          <p:cNvPr id="3" name="Content Placeholder 2"/>
          <p:cNvSpPr>
            <a:spLocks noGrp="1"/>
          </p:cNvSpPr>
          <p:nvPr>
            <p:ph sz="quarter" idx="1"/>
          </p:nvPr>
        </p:nvSpPr>
        <p:spPr>
          <a:xfrm>
            <a:off x="457200" y="954156"/>
            <a:ext cx="7918174" cy="5777947"/>
          </a:xfrm>
        </p:spPr>
        <p:txBody>
          <a:bodyPr>
            <a:normAutofit fontScale="77500" lnSpcReduction="20000"/>
          </a:bodyPr>
          <a:lstStyle/>
          <a:p>
            <a:r>
              <a:rPr lang="en-US" sz="3100" dirty="0"/>
              <a:t>The first recorded description of MS dates back to 1421 with the case of Saint </a:t>
            </a:r>
            <a:r>
              <a:rPr lang="en-US" sz="3100" dirty="0" err="1"/>
              <a:t>Lidwina</a:t>
            </a:r>
            <a:r>
              <a:rPr lang="en-US" sz="3100" dirty="0"/>
              <a:t> of </a:t>
            </a:r>
            <a:r>
              <a:rPr lang="en-US" sz="3100" dirty="0" err="1"/>
              <a:t>Schiedan</a:t>
            </a:r>
            <a:r>
              <a:rPr lang="en-US" sz="3100" dirty="0"/>
              <a:t> (</a:t>
            </a:r>
            <a:r>
              <a:rPr lang="en-US" sz="3100" dirty="0" smtClean="0"/>
              <a:t>1380 - 1433</a:t>
            </a:r>
            <a:r>
              <a:rPr lang="en-US" sz="3100" dirty="0"/>
              <a:t>) who developed symptoms </a:t>
            </a:r>
            <a:r>
              <a:rPr lang="en-US" sz="3100" dirty="0" smtClean="0"/>
              <a:t>&amp; </a:t>
            </a:r>
            <a:r>
              <a:rPr lang="en-US" sz="3100" dirty="0"/>
              <a:t>disease course consistent with MS.</a:t>
            </a:r>
          </a:p>
          <a:p>
            <a:pPr>
              <a:buNone/>
            </a:pPr>
            <a:endParaRPr lang="en-US" sz="1500" dirty="0"/>
          </a:p>
          <a:p>
            <a:r>
              <a:rPr lang="en-US" sz="3100" dirty="0"/>
              <a:t>The first clear description of MS was by Robert Carswell, a British physician </a:t>
            </a:r>
            <a:r>
              <a:rPr lang="en-US" sz="3100" dirty="0" smtClean="0"/>
              <a:t>&amp; </a:t>
            </a:r>
            <a:r>
              <a:rPr lang="en-US" sz="3100" dirty="0"/>
              <a:t>pathologist in </a:t>
            </a:r>
            <a:r>
              <a:rPr lang="en-US" sz="3100" dirty="0" smtClean="0"/>
              <a:t>1838.</a:t>
            </a:r>
            <a:endParaRPr lang="en-US" sz="3100" dirty="0"/>
          </a:p>
          <a:p>
            <a:pPr>
              <a:buNone/>
            </a:pPr>
            <a:endParaRPr lang="en-US" sz="1500" dirty="0"/>
          </a:p>
          <a:p>
            <a:r>
              <a:rPr lang="en-US" sz="3100" dirty="0"/>
              <a:t>This was followed by a series of lectures entitled ‘</a:t>
            </a:r>
            <a:r>
              <a:rPr lang="en-US" sz="3100" dirty="0" err="1"/>
              <a:t>sclerose</a:t>
            </a:r>
            <a:r>
              <a:rPr lang="en-US" sz="3100" dirty="0"/>
              <a:t> </a:t>
            </a:r>
            <a:r>
              <a:rPr lang="en-US" sz="3100" dirty="0" err="1"/>
              <a:t>en</a:t>
            </a:r>
            <a:r>
              <a:rPr lang="en-US" sz="3100" dirty="0"/>
              <a:t> plaques’ from a </a:t>
            </a:r>
            <a:r>
              <a:rPr lang="en-US" sz="3100" dirty="0" smtClean="0"/>
              <a:t>French </a:t>
            </a:r>
            <a:r>
              <a:rPr lang="en-US" sz="3100" dirty="0"/>
              <a:t>neurologist Jean-Martin </a:t>
            </a:r>
            <a:r>
              <a:rPr lang="en-US" sz="3100" dirty="0" err="1"/>
              <a:t>Charcoat</a:t>
            </a:r>
            <a:r>
              <a:rPr lang="en-US" sz="3100" dirty="0"/>
              <a:t> in 1868.</a:t>
            </a:r>
          </a:p>
          <a:p>
            <a:pPr marL="542925" lvl="1" indent="-277813"/>
            <a:r>
              <a:rPr lang="en-US" sz="2600" dirty="0" smtClean="0"/>
              <a:t>He </a:t>
            </a:r>
            <a:r>
              <a:rPr lang="en-US" sz="2600" dirty="0"/>
              <a:t>described a young woman with an unusual tremor, slurred speech </a:t>
            </a:r>
            <a:r>
              <a:rPr lang="en-US" sz="2600" dirty="0" smtClean="0"/>
              <a:t>&amp; abnormal </a:t>
            </a:r>
            <a:r>
              <a:rPr lang="en-US" sz="2600" dirty="0"/>
              <a:t>eye movements.</a:t>
            </a:r>
          </a:p>
          <a:p>
            <a:pPr marL="542925" lvl="1" indent="-277813"/>
            <a:r>
              <a:rPr lang="en-US" sz="2600" dirty="0" smtClean="0"/>
              <a:t>Her </a:t>
            </a:r>
            <a:r>
              <a:rPr lang="en-US" sz="2600" dirty="0"/>
              <a:t>brain </a:t>
            </a:r>
            <a:r>
              <a:rPr lang="en-US" sz="2600" dirty="0" smtClean="0"/>
              <a:t>post-mortem </a:t>
            </a:r>
            <a:r>
              <a:rPr lang="en-US" sz="2600" dirty="0"/>
              <a:t>revealed multiple scars or ‘plaques’ that are now </a:t>
            </a:r>
            <a:r>
              <a:rPr lang="en-US" sz="2600" dirty="0" err="1" smtClean="0"/>
              <a:t>recognised</a:t>
            </a:r>
            <a:r>
              <a:rPr lang="en-US" sz="2600" dirty="0" smtClean="0"/>
              <a:t> </a:t>
            </a:r>
            <a:r>
              <a:rPr lang="en-US" sz="2600" dirty="0"/>
              <a:t>as the principal hallmark of MS.</a:t>
            </a:r>
          </a:p>
          <a:p>
            <a:pPr marL="542925" lvl="1" indent="-277813"/>
            <a:r>
              <a:rPr lang="en-US" sz="2600" dirty="0" smtClean="0"/>
              <a:t>Both </a:t>
            </a:r>
            <a:r>
              <a:rPr lang="en-US" sz="2600" dirty="0"/>
              <a:t>clinical </a:t>
            </a:r>
            <a:r>
              <a:rPr lang="en-US" sz="2600" dirty="0" smtClean="0"/>
              <a:t>&amp; </a:t>
            </a:r>
            <a:r>
              <a:rPr lang="en-US" sz="2600" dirty="0"/>
              <a:t>pathological changes were attributed to the associated loss of myelin.</a:t>
            </a:r>
          </a:p>
          <a:p>
            <a:endParaRPr lang="en-MY" sz="1500" dirty="0" smtClean="0"/>
          </a:p>
          <a:p>
            <a:pPr marL="0" indent="0">
              <a:lnSpc>
                <a:spcPct val="120000"/>
              </a:lnSpc>
              <a:spcBef>
                <a:spcPts val="0"/>
              </a:spcBef>
              <a:buNone/>
            </a:pPr>
            <a:r>
              <a:rPr lang="en-MY" dirty="0" smtClean="0"/>
              <a:t>   </a:t>
            </a:r>
            <a:r>
              <a:rPr lang="en-MY" dirty="0" smtClean="0"/>
              <a:t> </a:t>
            </a:r>
            <a:r>
              <a:rPr lang="en-MY" sz="1700" dirty="0" smtClean="0"/>
              <a:t>Pearce </a:t>
            </a:r>
            <a:r>
              <a:rPr lang="en-MY" sz="1700" dirty="0"/>
              <a:t>JM. </a:t>
            </a:r>
            <a:r>
              <a:rPr lang="en-MY" sz="1700" dirty="0" err="1" smtClean="0"/>
              <a:t>Eur</a:t>
            </a:r>
            <a:r>
              <a:rPr lang="en-MY" sz="1700" dirty="0" smtClean="0"/>
              <a:t> </a:t>
            </a:r>
            <a:r>
              <a:rPr lang="en-MY" sz="1700" dirty="0" err="1"/>
              <a:t>Neurol</a:t>
            </a:r>
            <a:r>
              <a:rPr lang="en-MY" sz="1700" dirty="0"/>
              <a:t>, 2005; 54(1): </a:t>
            </a:r>
            <a:r>
              <a:rPr lang="en-MY" sz="1700" dirty="0" smtClean="0"/>
              <a:t>49-53</a:t>
            </a:r>
            <a:endParaRPr lang="en-MY" sz="1700" dirty="0"/>
          </a:p>
          <a:p>
            <a:pPr marL="0" indent="0">
              <a:lnSpc>
                <a:spcPct val="120000"/>
              </a:lnSpc>
              <a:spcBef>
                <a:spcPts val="0"/>
              </a:spcBef>
              <a:buNone/>
            </a:pPr>
            <a:r>
              <a:rPr lang="en-MY" sz="1700" dirty="0" smtClean="0"/>
              <a:t>    </a:t>
            </a:r>
            <a:r>
              <a:rPr lang="en-MY" sz="1700" dirty="0" smtClean="0"/>
              <a:t>  </a:t>
            </a:r>
            <a:r>
              <a:rPr lang="en-MY" sz="1700" dirty="0" smtClean="0"/>
              <a:t>Milo R, et al. Autoimmunity </a:t>
            </a:r>
            <a:r>
              <a:rPr lang="en-MY" sz="1700" dirty="0"/>
              <a:t>Reviews 2014; 13: </a:t>
            </a:r>
            <a:r>
              <a:rPr lang="en-MY" sz="1700" dirty="0" smtClean="0"/>
              <a:t>518–524</a:t>
            </a:r>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6</a:t>
            </a:fld>
            <a:endParaRPr lang="en-US"/>
          </a:p>
        </p:txBody>
      </p:sp>
    </p:spTree>
    <p:extLst>
      <p:ext uri="{BB962C8B-B14F-4D97-AF65-F5344CB8AC3E}">
        <p14:creationId xmlns:p14="http://schemas.microsoft.com/office/powerpoint/2010/main" val="787259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50"/>
            <a:ext cx="7467600" cy="626507"/>
          </a:xfrm>
        </p:spPr>
        <p:txBody>
          <a:bodyPr>
            <a:normAutofit/>
          </a:bodyPr>
          <a:lstStyle/>
          <a:p>
            <a:r>
              <a:rPr lang="en-US" sz="3200" b="1" dirty="0">
                <a:solidFill>
                  <a:schemeClr val="tx1"/>
                </a:solidFill>
              </a:rPr>
              <a:t>Epidemiology</a:t>
            </a:r>
            <a:endParaRPr lang="en-MY" sz="3200" b="1" dirty="0">
              <a:solidFill>
                <a:schemeClr val="tx1"/>
              </a:solidFill>
            </a:endParaRPr>
          </a:p>
        </p:txBody>
      </p:sp>
      <p:sp>
        <p:nvSpPr>
          <p:cNvPr id="3" name="Content Placeholder 2"/>
          <p:cNvSpPr>
            <a:spLocks noGrp="1"/>
          </p:cNvSpPr>
          <p:nvPr>
            <p:ph sz="quarter" idx="1"/>
          </p:nvPr>
        </p:nvSpPr>
        <p:spPr>
          <a:xfrm>
            <a:off x="457199" y="874644"/>
            <a:ext cx="8037443" cy="5870714"/>
          </a:xfrm>
        </p:spPr>
        <p:txBody>
          <a:bodyPr>
            <a:normAutofit fontScale="77500" lnSpcReduction="20000"/>
          </a:bodyPr>
          <a:lstStyle/>
          <a:p>
            <a:r>
              <a:rPr lang="en-MY" sz="3100" dirty="0"/>
              <a:t>MS affects about </a:t>
            </a:r>
            <a:r>
              <a:rPr lang="en-MY" sz="3100" dirty="0" smtClean="0"/>
              <a:t>400,000 </a:t>
            </a:r>
            <a:r>
              <a:rPr lang="en-MY" sz="3100" dirty="0"/>
              <a:t>people in the United </a:t>
            </a:r>
            <a:r>
              <a:rPr lang="en-MY" sz="3100" dirty="0" smtClean="0"/>
              <a:t>States &amp; approximately </a:t>
            </a:r>
            <a:r>
              <a:rPr lang="en-MY" sz="3100" dirty="0"/>
              <a:t>2.5 million people worldwide.</a:t>
            </a:r>
          </a:p>
          <a:p>
            <a:endParaRPr lang="en-MY" sz="1500" dirty="0"/>
          </a:p>
          <a:p>
            <a:r>
              <a:rPr lang="en-MY" sz="3100" dirty="0"/>
              <a:t>The disease has an incidence of about </a:t>
            </a:r>
            <a:r>
              <a:rPr lang="en-MY" sz="3100" dirty="0" smtClean="0"/>
              <a:t>7/100,000 </a:t>
            </a:r>
            <a:r>
              <a:rPr lang="en-MY" sz="3100" dirty="0"/>
              <a:t>every year, prevalence of around </a:t>
            </a:r>
            <a:r>
              <a:rPr lang="en-MY" sz="3100" dirty="0" smtClean="0"/>
              <a:t>120/100,000 &amp; </a:t>
            </a:r>
            <a:r>
              <a:rPr lang="en-MY" sz="3100" dirty="0"/>
              <a:t>lifetime risk of 1 in 400.</a:t>
            </a:r>
          </a:p>
          <a:p>
            <a:endParaRPr lang="en-MY" sz="1500" dirty="0"/>
          </a:p>
          <a:p>
            <a:r>
              <a:rPr lang="en-MY" sz="3100" dirty="0"/>
              <a:t>The prevalence of MS in </a:t>
            </a:r>
            <a:r>
              <a:rPr lang="en-MY" sz="3100" dirty="0" smtClean="0"/>
              <a:t>women </a:t>
            </a:r>
            <a:r>
              <a:rPr lang="en-MY" sz="3100" dirty="0"/>
              <a:t>is approximately 2 to 3 times that in men.</a:t>
            </a:r>
          </a:p>
          <a:p>
            <a:endParaRPr lang="en-MY" sz="1500" dirty="0"/>
          </a:p>
          <a:p>
            <a:r>
              <a:rPr lang="en-MY" sz="3100" dirty="0"/>
              <a:t>The prevalence rates of MS have been reported to vary by continent </a:t>
            </a:r>
            <a:r>
              <a:rPr lang="en-MY" sz="3100" dirty="0" smtClean="0"/>
              <a:t>&amp; </a:t>
            </a:r>
            <a:r>
              <a:rPr lang="en-MY" sz="3100" dirty="0"/>
              <a:t>geographical latitude:</a:t>
            </a:r>
          </a:p>
          <a:p>
            <a:pPr marL="542925" lvl="1" indent="-277813"/>
            <a:r>
              <a:rPr lang="en-MY" sz="2600" dirty="0"/>
              <a:t>The condition is of high prevalence (&gt;30 per 100,000) in northern parts of Europe </a:t>
            </a:r>
            <a:r>
              <a:rPr lang="en-MY" sz="2600" dirty="0" smtClean="0"/>
              <a:t>&amp; </a:t>
            </a:r>
            <a:r>
              <a:rPr lang="en-MY" sz="2600" dirty="0"/>
              <a:t>North </a:t>
            </a:r>
            <a:r>
              <a:rPr lang="en-MY" sz="2600" dirty="0" smtClean="0"/>
              <a:t>America</a:t>
            </a:r>
            <a:endParaRPr lang="en-MY" sz="2600" dirty="0"/>
          </a:p>
          <a:p>
            <a:pPr marL="542925" lvl="1" indent="-277813"/>
            <a:r>
              <a:rPr lang="en-MY" sz="2600" dirty="0" smtClean="0"/>
              <a:t>Medium </a:t>
            </a:r>
            <a:r>
              <a:rPr lang="en-MY" sz="2600" dirty="0"/>
              <a:t>prevalence (</a:t>
            </a:r>
            <a:r>
              <a:rPr lang="en-MY" sz="2600" dirty="0" smtClean="0"/>
              <a:t>5 - 30 </a:t>
            </a:r>
            <a:r>
              <a:rPr lang="en-MY" sz="2600" dirty="0"/>
              <a:t>per 100,000) in southern Europe </a:t>
            </a:r>
            <a:r>
              <a:rPr lang="en-MY" sz="2600" dirty="0" smtClean="0"/>
              <a:t>&amp; </a:t>
            </a:r>
            <a:r>
              <a:rPr lang="en-MY" sz="2600" dirty="0"/>
              <a:t>southern United States; </a:t>
            </a:r>
            <a:r>
              <a:rPr lang="en-MY" sz="2600" dirty="0" smtClean="0"/>
              <a:t>&amp; </a:t>
            </a:r>
            <a:r>
              <a:rPr lang="en-MY" sz="2600" dirty="0"/>
              <a:t>Central </a:t>
            </a:r>
            <a:r>
              <a:rPr lang="en-MY" sz="2600" dirty="0" smtClean="0"/>
              <a:t>&amp; </a:t>
            </a:r>
            <a:r>
              <a:rPr lang="en-MY" sz="2600" dirty="0"/>
              <a:t>South America (</a:t>
            </a:r>
            <a:r>
              <a:rPr lang="en-MY" sz="2600" dirty="0" smtClean="0"/>
              <a:t>10 - 20 </a:t>
            </a:r>
            <a:r>
              <a:rPr lang="en-MY" sz="2600" dirty="0"/>
              <a:t>per 100,000</a:t>
            </a:r>
            <a:r>
              <a:rPr lang="en-MY" sz="2600" dirty="0" smtClean="0"/>
              <a:t>)</a:t>
            </a:r>
            <a:endParaRPr lang="en-MY" sz="2600" dirty="0"/>
          </a:p>
          <a:p>
            <a:pPr marL="542925" lvl="1" indent="-277813"/>
            <a:r>
              <a:rPr lang="en-MY" sz="2600" dirty="0" smtClean="0"/>
              <a:t>Low </a:t>
            </a:r>
            <a:r>
              <a:rPr lang="en-MY" sz="2600" dirty="0"/>
              <a:t>prevalence (&lt;5 per 100,000) in Asia </a:t>
            </a:r>
            <a:r>
              <a:rPr lang="en-MY" sz="2600" dirty="0" smtClean="0"/>
              <a:t>&amp; </a:t>
            </a:r>
            <a:r>
              <a:rPr lang="en-MY" sz="2600" dirty="0"/>
              <a:t>South </a:t>
            </a:r>
            <a:r>
              <a:rPr lang="en-MY" sz="2600" dirty="0" smtClean="0"/>
              <a:t>America</a:t>
            </a:r>
          </a:p>
          <a:p>
            <a:pPr marL="365760" lvl="1" indent="0">
              <a:buNone/>
            </a:pPr>
            <a:endParaRPr lang="en-MY" sz="2600" dirty="0"/>
          </a:p>
          <a:p>
            <a:pPr marL="365125" lvl="1" indent="-100013">
              <a:buNone/>
            </a:pPr>
            <a:r>
              <a:rPr lang="en-MY" sz="1800" dirty="0" smtClean="0"/>
              <a:t>Koch-</a:t>
            </a:r>
            <a:r>
              <a:rPr lang="en-MY" sz="1800" dirty="0" err="1" smtClean="0"/>
              <a:t>Henriksen</a:t>
            </a:r>
            <a:r>
              <a:rPr lang="en-MY" sz="1800" dirty="0" smtClean="0"/>
              <a:t> </a:t>
            </a:r>
            <a:r>
              <a:rPr lang="en-MY" sz="1800" dirty="0"/>
              <a:t>N, </a:t>
            </a:r>
            <a:r>
              <a:rPr lang="en-MY" sz="1800" dirty="0" smtClean="0"/>
              <a:t>et al. Lancet </a:t>
            </a:r>
            <a:r>
              <a:rPr lang="en-MY" sz="1800" dirty="0"/>
              <a:t>Neurol. 2010;9(5):</a:t>
            </a:r>
            <a:r>
              <a:rPr lang="en-MY" sz="1800" dirty="0" smtClean="0"/>
              <a:t>520-532</a:t>
            </a:r>
            <a:endParaRPr lang="en-MY" sz="2600" dirty="0" smtClean="0"/>
          </a:p>
        </p:txBody>
      </p:sp>
      <p:sp>
        <p:nvSpPr>
          <p:cNvPr id="4" name="Slide Number Placeholder 3"/>
          <p:cNvSpPr>
            <a:spLocks noGrp="1"/>
          </p:cNvSpPr>
          <p:nvPr>
            <p:ph type="sldNum" sz="quarter" idx="15"/>
          </p:nvPr>
        </p:nvSpPr>
        <p:spPr/>
        <p:txBody>
          <a:bodyPr/>
          <a:lstStyle/>
          <a:p>
            <a:fld id="{FF66E056-D5E1-5E4E-9EF8-A7477DF72268}" type="slidenum">
              <a:rPr lang="en-US" smtClean="0"/>
              <a:pPr/>
              <a:t>7</a:t>
            </a:fld>
            <a:endParaRPr lang="en-US"/>
          </a:p>
        </p:txBody>
      </p:sp>
    </p:spTree>
    <p:extLst>
      <p:ext uri="{BB962C8B-B14F-4D97-AF65-F5344CB8AC3E}">
        <p14:creationId xmlns:p14="http://schemas.microsoft.com/office/powerpoint/2010/main" val="2543037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63948" cy="1143000"/>
          </a:xfrm>
        </p:spPr>
        <p:txBody>
          <a:bodyPr>
            <a:noAutofit/>
          </a:bodyPr>
          <a:lstStyle/>
          <a:p>
            <a:r>
              <a:rPr lang="en-US" sz="3200" b="1" dirty="0" smtClean="0">
                <a:solidFill>
                  <a:schemeClr val="tx1"/>
                </a:solidFill>
              </a:rPr>
              <a:t>Unequal distribution around the world</a:t>
            </a:r>
            <a:endParaRPr lang="en-US" sz="3200" b="1" dirty="0">
              <a:solidFill>
                <a:schemeClr val="tx1"/>
              </a:solidFill>
            </a:endParaRPr>
          </a:p>
        </p:txBody>
      </p:sp>
      <p:pic>
        <p:nvPicPr>
          <p:cNvPr id="4" name="Content Placeholder 3" descr="http://library.med.utah.edu/kw/ms/mml/ms_worldmap.jpg"/>
          <p:cNvPicPr>
            <a:picLocks noGrp="1"/>
          </p:cNvPicPr>
          <p:nvPr>
            <p:ph idx="1"/>
          </p:nvPr>
        </p:nvPicPr>
        <p:blipFill>
          <a:blip r:embed="rId2" cstate="print"/>
          <a:stretch>
            <a:fillRect/>
          </a:stretch>
        </p:blipFill>
        <p:spPr bwMode="auto">
          <a:xfrm>
            <a:off x="609601" y="1666460"/>
            <a:ext cx="7677216" cy="4774096"/>
          </a:xfrm>
          <a:prstGeom prst="rect">
            <a:avLst/>
          </a:prstGeom>
          <a:noFill/>
          <a:ln w="9525">
            <a:noFill/>
            <a:miter lim="800000"/>
            <a:headEnd/>
            <a:tailEnd/>
          </a:ln>
        </p:spPr>
      </p:pic>
      <p:sp>
        <p:nvSpPr>
          <p:cNvPr id="3" name="Slide Number Placeholder 2"/>
          <p:cNvSpPr>
            <a:spLocks noGrp="1"/>
          </p:cNvSpPr>
          <p:nvPr>
            <p:ph type="sldNum" sz="quarter" idx="15"/>
          </p:nvPr>
        </p:nvSpPr>
        <p:spPr/>
        <p:txBody>
          <a:bodyPr/>
          <a:lstStyle/>
          <a:p>
            <a:fld id="{FF66E056-D5E1-5E4E-9EF8-A7477DF72268}" type="slidenum">
              <a:rPr lang="en-US" smtClean="0"/>
              <a:pPr/>
              <a:t>8</a:t>
            </a:fld>
            <a:endParaRPr lang="en-US"/>
          </a:p>
        </p:txBody>
      </p:sp>
    </p:spTree>
    <p:extLst>
      <p:ext uri="{BB962C8B-B14F-4D97-AF65-F5344CB8AC3E}">
        <p14:creationId xmlns:p14="http://schemas.microsoft.com/office/powerpoint/2010/main" val="41464422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45779"/>
          </a:xfrm>
        </p:spPr>
        <p:txBody>
          <a:bodyPr/>
          <a:lstStyle/>
          <a:p>
            <a:r>
              <a:rPr lang="en-MY" sz="3200" b="1" dirty="0" smtClean="0">
                <a:solidFill>
                  <a:schemeClr val="tx1"/>
                </a:solidFill>
              </a:rPr>
              <a:t>Epidemiology</a:t>
            </a:r>
            <a:r>
              <a:rPr lang="en-MY" sz="2000" b="1" dirty="0" smtClean="0">
                <a:solidFill>
                  <a:schemeClr val="tx1"/>
                </a:solidFill>
              </a:rPr>
              <a:t>-2</a:t>
            </a:r>
            <a:endParaRPr lang="en-MY" sz="2000" b="1" dirty="0">
              <a:solidFill>
                <a:schemeClr val="tx1"/>
              </a:solidFill>
            </a:endParaRPr>
          </a:p>
        </p:txBody>
      </p:sp>
      <p:sp>
        <p:nvSpPr>
          <p:cNvPr id="3" name="Content Placeholder 2"/>
          <p:cNvSpPr>
            <a:spLocks noGrp="1"/>
          </p:cNvSpPr>
          <p:nvPr>
            <p:ph sz="quarter" idx="1"/>
          </p:nvPr>
        </p:nvSpPr>
        <p:spPr>
          <a:xfrm>
            <a:off x="457199" y="1311964"/>
            <a:ext cx="8037443" cy="5406887"/>
          </a:xfrm>
        </p:spPr>
        <p:txBody>
          <a:bodyPr>
            <a:normAutofit fontScale="85000" lnSpcReduction="20000"/>
          </a:bodyPr>
          <a:lstStyle/>
          <a:p>
            <a:r>
              <a:rPr lang="en-US" sz="2800" dirty="0"/>
              <a:t>MS is relatively uncommon in Southeast Asia with an estimated prevalence of </a:t>
            </a:r>
            <a:r>
              <a:rPr lang="en-US" sz="2800" dirty="0" smtClean="0"/>
              <a:t>2 - 3/100,000.</a:t>
            </a:r>
            <a:r>
              <a:rPr lang="en-US" sz="2800" baseline="30000" dirty="0" smtClean="0"/>
              <a:t>3, 4 </a:t>
            </a:r>
            <a:endParaRPr lang="en-US" sz="2800" baseline="30000" dirty="0"/>
          </a:p>
          <a:p>
            <a:pPr>
              <a:buNone/>
            </a:pPr>
            <a:endParaRPr lang="en-US" sz="1400" baseline="30000" dirty="0"/>
          </a:p>
          <a:p>
            <a:r>
              <a:rPr lang="en-US" sz="2800" dirty="0" smtClean="0"/>
              <a:t>MS </a:t>
            </a:r>
            <a:r>
              <a:rPr lang="en-US" sz="2800" dirty="0"/>
              <a:t>is also an uncommon disease in multiracial Malaysia with its Malay, Chinese, Indian </a:t>
            </a:r>
            <a:r>
              <a:rPr lang="en-US" sz="2800" dirty="0" smtClean="0"/>
              <a:t>&amp; </a:t>
            </a:r>
            <a:r>
              <a:rPr lang="en-US" sz="2800" dirty="0"/>
              <a:t>indigenous racial groups, with an estimated prevalence of </a:t>
            </a:r>
            <a:r>
              <a:rPr lang="en-US" sz="2800" dirty="0" smtClean="0"/>
              <a:t>1 - 2/100,000 population.</a:t>
            </a:r>
            <a:r>
              <a:rPr lang="en-US" sz="2800" baseline="30000" dirty="0" smtClean="0"/>
              <a:t>6</a:t>
            </a:r>
          </a:p>
          <a:p>
            <a:endParaRPr lang="en-US" sz="1400" dirty="0"/>
          </a:p>
          <a:p>
            <a:r>
              <a:rPr lang="en-US" sz="2800" dirty="0" smtClean="0"/>
              <a:t>They </a:t>
            </a:r>
            <a:r>
              <a:rPr lang="en-US" sz="2800" dirty="0"/>
              <a:t>have a higher female to male ratio of </a:t>
            </a:r>
            <a:r>
              <a:rPr lang="en-US" sz="2800" dirty="0" smtClean="0"/>
              <a:t>3.8:1.</a:t>
            </a:r>
            <a:r>
              <a:rPr lang="en-US" sz="2800" baseline="30000" dirty="0" smtClean="0"/>
              <a:t>3</a:t>
            </a:r>
          </a:p>
          <a:p>
            <a:endParaRPr lang="en-US" sz="1400" dirty="0" smtClean="0"/>
          </a:p>
          <a:p>
            <a:r>
              <a:rPr lang="en-US" sz="2800" dirty="0" smtClean="0"/>
              <a:t>Family </a:t>
            </a:r>
            <a:r>
              <a:rPr lang="en-US" sz="2800" dirty="0"/>
              <a:t>history is </a:t>
            </a:r>
            <a:r>
              <a:rPr lang="en-US" sz="2800" dirty="0" smtClean="0"/>
              <a:t>rare.</a:t>
            </a:r>
          </a:p>
          <a:p>
            <a:endParaRPr lang="en-US" sz="1400" dirty="0" smtClean="0"/>
          </a:p>
          <a:p>
            <a:r>
              <a:rPr lang="en-US" sz="2800" dirty="0" smtClean="0"/>
              <a:t>40</a:t>
            </a:r>
            <a:r>
              <a:rPr lang="en-US" sz="2800" dirty="0"/>
              <a:t>% had the optical-spinal form.</a:t>
            </a:r>
          </a:p>
          <a:p>
            <a:endParaRPr lang="en-MY" dirty="0" smtClean="0"/>
          </a:p>
          <a:p>
            <a:pPr marL="0" indent="0">
              <a:lnSpc>
                <a:spcPct val="120000"/>
              </a:lnSpc>
              <a:spcBef>
                <a:spcPts val="0"/>
              </a:spcBef>
              <a:buNone/>
            </a:pPr>
            <a:r>
              <a:rPr lang="en-MY" sz="1600" dirty="0" smtClean="0"/>
              <a:t>     3. Chong </a:t>
            </a:r>
            <a:r>
              <a:rPr lang="en-MY" sz="1600" dirty="0"/>
              <a:t>HT, e</a:t>
            </a:r>
            <a:r>
              <a:rPr lang="en-MY" sz="1600" dirty="0" smtClean="0"/>
              <a:t>t al. </a:t>
            </a:r>
            <a:r>
              <a:rPr lang="en-MY" sz="1600" dirty="0"/>
              <a:t>Med J Malaysia. 2008;63(5):</a:t>
            </a:r>
            <a:r>
              <a:rPr lang="en-MY" sz="1600" dirty="0" smtClean="0"/>
              <a:t>356-361</a:t>
            </a:r>
            <a:endParaRPr lang="en-MY" sz="1600" dirty="0"/>
          </a:p>
          <a:p>
            <a:pPr marL="0" indent="0">
              <a:lnSpc>
                <a:spcPct val="120000"/>
              </a:lnSpc>
              <a:spcBef>
                <a:spcPts val="0"/>
              </a:spcBef>
              <a:buNone/>
            </a:pPr>
            <a:r>
              <a:rPr lang="en-MY" sz="1600" dirty="0" smtClean="0"/>
              <a:t>     4. Tan </a:t>
            </a:r>
            <a:r>
              <a:rPr lang="en-MY" sz="1600" dirty="0"/>
              <a:t>CT. </a:t>
            </a:r>
            <a:r>
              <a:rPr lang="en-MY" sz="1600" dirty="0" smtClean="0"/>
              <a:t>Arch </a:t>
            </a:r>
            <a:r>
              <a:rPr lang="en-MY" sz="1600" dirty="0"/>
              <a:t>Neurol. 1988;45(6):</a:t>
            </a:r>
            <a:r>
              <a:rPr lang="en-MY" sz="1600" dirty="0" smtClean="0"/>
              <a:t>624-627</a:t>
            </a:r>
          </a:p>
          <a:p>
            <a:pPr marL="0" indent="0">
              <a:lnSpc>
                <a:spcPct val="120000"/>
              </a:lnSpc>
              <a:spcBef>
                <a:spcPts val="0"/>
              </a:spcBef>
              <a:buNone/>
            </a:pPr>
            <a:r>
              <a:rPr lang="en-MY" sz="1600" dirty="0"/>
              <a:t>     6. Viswanathan S, </a:t>
            </a:r>
            <a:r>
              <a:rPr lang="en-MY" sz="1600" dirty="0" smtClean="0"/>
              <a:t>et </a:t>
            </a:r>
            <a:r>
              <a:rPr lang="en-MY" sz="1600" dirty="0"/>
              <a:t>al. </a:t>
            </a:r>
            <a:r>
              <a:rPr lang="en-MY" sz="1600" dirty="0" err="1" smtClean="0"/>
              <a:t>Mult</a:t>
            </a:r>
            <a:r>
              <a:rPr lang="en-MY" sz="1600" dirty="0" smtClean="0"/>
              <a:t> </a:t>
            </a:r>
            <a:r>
              <a:rPr lang="en-MY" sz="1600" dirty="0" err="1"/>
              <a:t>Scler</a:t>
            </a:r>
            <a:r>
              <a:rPr lang="en-MY" sz="1600" dirty="0"/>
              <a:t> Int. 2013:614716</a:t>
            </a:r>
            <a:endParaRPr lang="en-MY" sz="1600" dirty="0" smtClean="0"/>
          </a:p>
          <a:p>
            <a:pPr marL="0" indent="0">
              <a:lnSpc>
                <a:spcPct val="120000"/>
              </a:lnSpc>
              <a:spcBef>
                <a:spcPts val="0"/>
              </a:spcBef>
              <a:buNone/>
            </a:pPr>
            <a:r>
              <a:rPr lang="en-MY" sz="1600" dirty="0"/>
              <a:t>     </a:t>
            </a:r>
            <a:r>
              <a:rPr lang="en-MY" sz="1600" dirty="0" smtClean="0"/>
              <a:t>HT </a:t>
            </a:r>
            <a:r>
              <a:rPr lang="en-MY" sz="1600" dirty="0"/>
              <a:t>Chong. </a:t>
            </a:r>
            <a:r>
              <a:rPr lang="en-MY" sz="1600" dirty="0" smtClean="0"/>
              <a:t>Neurology </a:t>
            </a:r>
            <a:r>
              <a:rPr lang="en-MY" sz="1600" dirty="0"/>
              <a:t>Asia, 2008; 13: 145-146</a:t>
            </a:r>
          </a:p>
          <a:p>
            <a:endParaRPr lang="en-MY" dirty="0"/>
          </a:p>
        </p:txBody>
      </p:sp>
      <p:sp>
        <p:nvSpPr>
          <p:cNvPr id="4" name="Slide Number Placeholder 3"/>
          <p:cNvSpPr>
            <a:spLocks noGrp="1"/>
          </p:cNvSpPr>
          <p:nvPr>
            <p:ph type="sldNum" sz="quarter" idx="15"/>
          </p:nvPr>
        </p:nvSpPr>
        <p:spPr/>
        <p:txBody>
          <a:bodyPr/>
          <a:lstStyle/>
          <a:p>
            <a:fld id="{FF66E056-D5E1-5E4E-9EF8-A7477DF72268}" type="slidenum">
              <a:rPr lang="en-US" smtClean="0"/>
              <a:pPr/>
              <a:t>9</a:t>
            </a:fld>
            <a:endParaRPr lang="en-US"/>
          </a:p>
        </p:txBody>
      </p:sp>
    </p:spTree>
    <p:extLst>
      <p:ext uri="{BB962C8B-B14F-4D97-AF65-F5344CB8AC3E}">
        <p14:creationId xmlns:p14="http://schemas.microsoft.com/office/powerpoint/2010/main" val="30626289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1405</TotalTime>
  <Words>4146</Words>
  <Application>Microsoft Office PowerPoint</Application>
  <PresentationFormat>On-screen Show (4:3)</PresentationFormat>
  <Paragraphs>414</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Oriel</vt:lpstr>
      <vt:lpstr>Epidemiology &amp; Clinical features of MS</vt:lpstr>
      <vt:lpstr>Learning objectives</vt:lpstr>
      <vt:lpstr>Overview</vt:lpstr>
      <vt:lpstr>Introduction</vt:lpstr>
      <vt:lpstr>Introduction-2</vt:lpstr>
      <vt:lpstr>A bit of History</vt:lpstr>
      <vt:lpstr>Epidemiology</vt:lpstr>
      <vt:lpstr>Unequal distribution around the world</vt:lpstr>
      <vt:lpstr>Epidemiology-2</vt:lpstr>
      <vt:lpstr>Aetiology</vt:lpstr>
      <vt:lpstr>Aetiology-2</vt:lpstr>
      <vt:lpstr>Aetiology-3</vt:lpstr>
      <vt:lpstr>Aetiology-4</vt:lpstr>
      <vt:lpstr>Immunology</vt:lpstr>
      <vt:lpstr>Histopathology</vt:lpstr>
      <vt:lpstr>Natural history</vt:lpstr>
      <vt:lpstr>Natural history-2</vt:lpstr>
      <vt:lpstr>Brain atrophy</vt:lpstr>
      <vt:lpstr>Classification of the overall course </vt:lpstr>
      <vt:lpstr>Classification of the overall course-2</vt:lpstr>
      <vt:lpstr>Four categories of MS</vt:lpstr>
      <vt:lpstr>Clinical course: proposed Revision 2013</vt:lpstr>
      <vt:lpstr>Clinical course: proposed Revision 201367</vt:lpstr>
      <vt:lpstr>Clinical severity</vt:lpstr>
      <vt:lpstr>Definition</vt:lpstr>
      <vt:lpstr>Kurtzke's Extended Disability Status Scale (EDSS)7, 21</vt:lpstr>
      <vt:lpstr>EDSS</vt:lpstr>
      <vt:lpstr>Conversion to SPMS</vt:lpstr>
      <vt:lpstr>Clinically Isolated Syndrome (CIS)</vt:lpstr>
      <vt:lpstr>CIS-2</vt:lpstr>
      <vt:lpstr>Optic Neuritis (ON)</vt:lpstr>
      <vt:lpstr>ON-220, 33, 34</vt:lpstr>
      <vt:lpstr>Fundoscopy &amp; MRI images of ON</vt:lpstr>
      <vt:lpstr>Investigations</vt:lpstr>
      <vt:lpstr>OCT &amp; VEPs</vt:lpstr>
      <vt:lpstr>Risk of conversion to CDMS</vt:lpstr>
      <vt:lpstr>Transverse Myelitis (TM)</vt:lpstr>
      <vt:lpstr>MRI images ACTM vs APTM</vt:lpstr>
      <vt:lpstr>TM-2</vt:lpstr>
      <vt:lpstr>Clinical presentation7, 18, 19, 23, 24, 25 </vt:lpstr>
      <vt:lpstr>Clinical presentation 7, 18, 19, 23, 24, 25 </vt:lpstr>
      <vt:lpstr>Clinical presentation7, 18, 19, 23, 24, 25 </vt:lpstr>
      <vt:lpstr>PowerPoint Presentation</vt:lpstr>
      <vt:lpstr>Take home messages</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NEUROPSYCHIATRIC PROBLEMS</dc:title>
  <dc:creator>KOK YOON CHEE</dc:creator>
  <cp:lastModifiedBy>DrAmin</cp:lastModifiedBy>
  <cp:revision>73</cp:revision>
  <dcterms:created xsi:type="dcterms:W3CDTF">2016-01-14T05:04:08Z</dcterms:created>
  <dcterms:modified xsi:type="dcterms:W3CDTF">2016-11-24T01:37:29Z</dcterms:modified>
</cp:coreProperties>
</file>